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62" autoAdjust="0"/>
  </p:normalViewPr>
  <p:slideViewPr>
    <p:cSldViewPr snapToGrid="0">
      <p:cViewPr varScale="1">
        <p:scale>
          <a:sx n="126" d="100"/>
          <a:sy n="126" d="100"/>
        </p:scale>
        <p:origin x="161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95B27A1-6F70-472B-A22A-0BD9501215F5}" type="datetimeFigureOut">
              <a:rPr lang="en-AU" smtClean="0"/>
              <a:t>4/06/2024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18684A2-A2C8-4C4E-A6AD-831086F06D40}" type="slidenum">
              <a:rPr lang="en-AU" smtClean="0"/>
              <a:t>‹#›</a:t>
            </a:fld>
            <a:endParaRPr lang="en-AU"/>
          </a:p>
        </p:txBody>
      </p:sp>
    </p:spTree>
    <p:extLst>
      <p:ext uri="{BB962C8B-B14F-4D97-AF65-F5344CB8AC3E}">
        <p14:creationId xmlns:p14="http://schemas.microsoft.com/office/powerpoint/2010/main" val="58335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1</a:t>
            </a:fld>
            <a:endParaRPr lang="en-AU"/>
          </a:p>
        </p:txBody>
      </p:sp>
    </p:spTree>
    <p:extLst>
      <p:ext uri="{BB962C8B-B14F-4D97-AF65-F5344CB8AC3E}">
        <p14:creationId xmlns:p14="http://schemas.microsoft.com/office/powerpoint/2010/main" val="2409109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kern="100" dirty="0">
                <a:effectLst/>
                <a:latin typeface="Calibri" panose="020F0502020204030204" pitchFamily="34" charset="0"/>
                <a:ea typeface="Calibri" panose="020F0502020204030204" pitchFamily="34" charset="0"/>
                <a:cs typeface="Calibri" panose="020F0502020204030204" pitchFamily="34" charset="0"/>
              </a:rPr>
              <a:t>What are the symptoms of menopause?</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Calibri" panose="020F0502020204030204" pitchFamily="34" charset="0"/>
              </a:rPr>
              <a:t>Around the time of menopause, you may notice changes in your body and how you feel. These changes are the symptoms of menopause. </a:t>
            </a:r>
            <a:r>
              <a:rPr lang="en-AU" sz="1200" kern="100" dirty="0">
                <a:effectLst/>
                <a:latin typeface="Calibri" panose="020F0502020204030204" pitchFamily="34" charset="0"/>
                <a:ea typeface="Calibri" panose="020F0502020204030204" pitchFamily="34" charset="0"/>
                <a:cs typeface="Calibri" panose="020F0502020204030204" pitchFamily="34" charset="0"/>
              </a:rPr>
              <a:t>Many women have them.</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You may have:</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hot flushes – when you suddenly feel hot and start sweating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night sweats – when you sweat a lot during the night, making your clothes and bedsheets wet</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a dry vagina, which can make it painful to have sex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a need to wee more often than usual, including at night</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body aches and pains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headaches.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14</a:t>
            </a:fld>
            <a:endParaRPr lang="en-AU"/>
          </a:p>
        </p:txBody>
      </p:sp>
    </p:spTree>
    <p:extLst>
      <p:ext uri="{BB962C8B-B14F-4D97-AF65-F5344CB8AC3E}">
        <p14:creationId xmlns:p14="http://schemas.microsoft.com/office/powerpoint/2010/main" val="3245317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00" dirty="0">
                <a:effectLst/>
                <a:latin typeface="Calibri" panose="020F0502020204030204" pitchFamily="34" charset="0"/>
                <a:ea typeface="Calibri" panose="020F0502020204030204" pitchFamily="34" charset="0"/>
                <a:cs typeface="Calibri" panose="020F0502020204030204" pitchFamily="34" charset="0"/>
              </a:rPr>
              <a:t>The symptoms of menopause</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You may also:</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feel more tired than usual</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have trouble remembering things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have trouble falling asleep or staying asleep</a:t>
            </a:r>
          </a:p>
          <a:p>
            <a:pPr marL="342900" lvl="0" indent="-342900">
              <a:lnSpc>
                <a:spcPct val="107000"/>
              </a:lnSpc>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feel really grumpy, worried or unhappy</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gain weight, especially around your belly.</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15</a:t>
            </a:fld>
            <a:endParaRPr lang="en-AU"/>
          </a:p>
        </p:txBody>
      </p:sp>
    </p:spTree>
    <p:extLst>
      <p:ext uri="{BB962C8B-B14F-4D97-AF65-F5344CB8AC3E}">
        <p14:creationId xmlns:p14="http://schemas.microsoft.com/office/powerpoint/2010/main" val="2276946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kern="100" dirty="0">
                <a:effectLst/>
                <a:latin typeface="Calibri" panose="020F0502020204030204" pitchFamily="34" charset="0"/>
                <a:ea typeface="Calibri" panose="020F0502020204030204" pitchFamily="34" charset="0"/>
                <a:cs typeface="Calibri" panose="020F0502020204030204" pitchFamily="34" charset="0"/>
              </a:rPr>
              <a:t>Do all women have the same symptoms?</a:t>
            </a:r>
          </a:p>
          <a:p>
            <a:pPr marL="360000" indent="-360000">
              <a:lnSpc>
                <a:spcPct val="107000"/>
              </a:lnSpc>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Menopause is different for every woman. </a:t>
            </a:r>
          </a:p>
          <a:p>
            <a:pPr marL="360000" indent="-360000">
              <a:lnSpc>
                <a:spcPct val="107000"/>
              </a:lnSpc>
              <a:spcAft>
                <a:spcPts val="0"/>
              </a:spcAft>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You may have no symptoms, you may have only a few symptoms, or you may have symptoms that you find very hard to deal with.</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It might be good to yarn with Elders and Aunties about how they dealt with the change.</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16</a:t>
            </a:fld>
            <a:endParaRPr lang="en-AU"/>
          </a:p>
        </p:txBody>
      </p:sp>
    </p:spTree>
    <p:extLst>
      <p:ext uri="{BB962C8B-B14F-4D97-AF65-F5344CB8AC3E}">
        <p14:creationId xmlns:p14="http://schemas.microsoft.com/office/powerpoint/2010/main" val="1005009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00" dirty="0">
                <a:effectLst/>
                <a:latin typeface="Calibri" panose="020F0502020204030204" pitchFamily="34" charset="0"/>
                <a:ea typeface="Calibri" panose="020F0502020204030204" pitchFamily="34" charset="0"/>
                <a:cs typeface="Calibri" panose="020F0502020204030204" pitchFamily="34" charset="0"/>
              </a:rPr>
              <a:t>If menopause is bothering you, you can try different things to feel better.</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17</a:t>
            </a:fld>
            <a:endParaRPr lang="en-AU"/>
          </a:p>
        </p:txBody>
      </p:sp>
    </p:spTree>
    <p:extLst>
      <p:ext uri="{BB962C8B-B14F-4D97-AF65-F5344CB8AC3E}">
        <p14:creationId xmlns:p14="http://schemas.microsoft.com/office/powerpoint/2010/main" val="345194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kern="100" dirty="0">
                <a:effectLst/>
                <a:latin typeface="Calibri" panose="020F0502020204030204" pitchFamily="34" charset="0"/>
                <a:ea typeface="Calibri" panose="020F0502020204030204" pitchFamily="34" charset="0"/>
                <a:cs typeface="Calibri" panose="020F0502020204030204" pitchFamily="34" charset="0"/>
              </a:rPr>
              <a:t>How to feel better and stay healthy around the time of menopause</a:t>
            </a:r>
            <a:endParaRPr lang="en-AU"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60000">
              <a:lnSpc>
                <a:spcPct val="107000"/>
              </a:lnSpc>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Eat healthy foods </a:t>
            </a:r>
            <a:r>
              <a:rPr lang="en-AU" sz="1200" kern="100" dirty="0">
                <a:effectLst/>
                <a:latin typeface="Calibri" panose="020F0502020204030204" pitchFamily="34" charset="0"/>
                <a:ea typeface="Calibri" panose="020F0502020204030204" pitchFamily="34" charset="0"/>
                <a:cs typeface="Calibri" panose="020F0502020204030204" pitchFamily="34" charset="0"/>
              </a:rPr>
              <a:t>–</a:t>
            </a:r>
            <a:r>
              <a:rPr lang="en-US" sz="1200" kern="100" dirty="0">
                <a:effectLst/>
                <a:latin typeface="Calibri" panose="020F0502020204030204" pitchFamily="34" charset="0"/>
                <a:ea typeface="Calibri" panose="020F0502020204030204" pitchFamily="34" charset="0"/>
                <a:cs typeface="Calibri" panose="020F0502020204030204" pitchFamily="34" charset="0"/>
              </a:rPr>
              <a:t> vegetables, fruit, whole grains, lean meats (</a:t>
            </a:r>
            <a:r>
              <a:rPr lang="en-AU" sz="1200" kern="100" dirty="0">
                <a:effectLst/>
                <a:latin typeface="Calibri" panose="020F0502020204030204" pitchFamily="34" charset="0"/>
                <a:ea typeface="Calibri" panose="020F0502020204030204" pitchFamily="34" charset="0"/>
                <a:cs typeface="Calibri" panose="020F0502020204030204" pitchFamily="34" charset="0"/>
              </a:rPr>
              <a:t>like kangaroo or chicken</a:t>
            </a:r>
            <a:r>
              <a:rPr lang="en-US" sz="1200" kern="100" dirty="0">
                <a:effectLst/>
                <a:latin typeface="Calibri" panose="020F0502020204030204" pitchFamily="34" charset="0"/>
                <a:ea typeface="Calibri" panose="020F0502020204030204" pitchFamily="34" charset="0"/>
                <a:cs typeface="Calibri" panose="020F0502020204030204" pitchFamily="34" charset="0"/>
              </a:rPr>
              <a:t>), fish, milk and natural yoghurt.</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60000">
              <a:lnSpc>
                <a:spcPct val="107000"/>
              </a:lnSpc>
              <a:spcAft>
                <a:spcPts val="0"/>
              </a:spcAft>
              <a:buFont typeface="Arial" panose="020B0604020202020204" pitchFamily="34" charset="0"/>
              <a:buChar char="•"/>
              <a:tabLst>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Limit:</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alibri" panose="020F050202020403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sugary foods, such as cakes, cookies, pastries, lollies, chocolates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alibri" panose="020F050202020403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sugary drinks, such as soft drinks, cordials, sports and energy drinks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alibri" panose="020F050202020403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fried foods, such as fries (hot chips), fast-food burgers, chips (crisps).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60000">
              <a:lnSpc>
                <a:spcPct val="107000"/>
              </a:lnSpc>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Drink plenty of water </a:t>
            </a:r>
            <a:r>
              <a:rPr lang="en-AU" sz="1200" kern="100" dirty="0">
                <a:effectLst/>
                <a:latin typeface="Calibri" panose="020F0502020204030204" pitchFamily="34" charset="0"/>
                <a:ea typeface="Calibri" panose="020F0502020204030204" pitchFamily="34" charset="0"/>
                <a:cs typeface="Calibri" panose="020F0502020204030204" pitchFamily="34" charset="0"/>
              </a:rPr>
              <a:t>– aim for 8 cups (2 litres) a day.</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60000">
              <a:lnSpc>
                <a:spcPct val="107000"/>
              </a:lnSpc>
              <a:spcAft>
                <a:spcPts val="0"/>
              </a:spcAft>
              <a:buFont typeface="Arial" panose="020B0604020202020204" pitchFamily="34" charset="0"/>
              <a:buChar char="•"/>
              <a:tabLst>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If you drink alcohol, don’t drink more than 1 drink a day, for example, a small beer, a small glass of wine or a can or bottle of pre-mixed spirits.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60000">
              <a:lnSpc>
                <a:spcPct val="107000"/>
              </a:lnSpc>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Try not to smoke. Get help if you want to quit smoking.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60000">
              <a:lnSpc>
                <a:spcPct val="107000"/>
              </a:lnSpc>
              <a:spcAft>
                <a:spcPts val="0"/>
              </a:spcAft>
              <a:buFont typeface="Arial" panose="020B0604020202020204" pitchFamily="34" charset="0"/>
              <a:buChar char="•"/>
              <a:tabLst>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Smoking and alcohol can make your hot flushes and sleep worse.</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18</a:t>
            </a:fld>
            <a:endParaRPr lang="en-AU"/>
          </a:p>
        </p:txBody>
      </p:sp>
    </p:spTree>
    <p:extLst>
      <p:ext uri="{BB962C8B-B14F-4D97-AF65-F5344CB8AC3E}">
        <p14:creationId xmlns:p14="http://schemas.microsoft.com/office/powerpoint/2010/main" val="593130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200" b="1" kern="100" dirty="0">
                <a:effectLst/>
                <a:latin typeface="Calibri" panose="020F0502020204030204" pitchFamily="34" charset="0"/>
                <a:ea typeface="Calibri" panose="020F0502020204030204" pitchFamily="34" charset="0"/>
                <a:cs typeface="Calibri" panose="020F0502020204030204" pitchFamily="34" charset="0"/>
              </a:rPr>
              <a:t>How to feel better and stay healthy around the time of menopause</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360000" indent="-360000">
              <a:lnSpc>
                <a:spcPct val="107000"/>
              </a:lnSpc>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Be active every day. For example, go for a walk, exercise, work in the garden, swim or dance for at least 30 minutes a day.</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Get about 8 hours of sleep every night.</a:t>
            </a:r>
          </a:p>
          <a:p>
            <a:pPr marL="360000" indent="-360000">
              <a:lnSpc>
                <a:spcPct val="107000"/>
              </a:lnSpc>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Try to stay cool, for example:</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1600" lvl="1" indent="-284400">
              <a:lnSpc>
                <a:spcPct val="107000"/>
              </a:lnSpc>
              <a:spcAft>
                <a:spcPts val="0"/>
              </a:spcAft>
              <a:buFont typeface="Calibri" panose="020F050202020403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use fans or air conditioning (if available), hand fans and water sprays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1600" lvl="1" indent="-284400">
              <a:lnSpc>
                <a:spcPct val="107000"/>
              </a:lnSpc>
              <a:spcAft>
                <a:spcPts val="0"/>
              </a:spcAft>
              <a:buFont typeface="Calibri" panose="020F050202020403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wear layers of clothing that you can easily take off when you are hot</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1600" lvl="1" indent="-284400">
              <a:lnSpc>
                <a:spcPct val="107000"/>
              </a:lnSpc>
              <a:spcAft>
                <a:spcPts val="0"/>
              </a:spcAft>
              <a:buFont typeface="Calibri" panose="020F050202020403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have cold drinks.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If sex is painful, use lubricants (lube). Lubricants are special gels, liquids and oils that you can use when having sex. You can get them at the pharmacy, supermarket or at your local clinic.</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Font typeface="Arial" panose="020B0604020202020204" pitchFamily="34" charset="0"/>
              <a:buNone/>
            </a:pP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18684A2-A2C8-4C4E-A6AD-831086F06D40}" type="slidenum">
              <a:rPr lang="en-AU" smtClean="0"/>
              <a:t>19</a:t>
            </a:fld>
            <a:endParaRPr lang="en-AU"/>
          </a:p>
        </p:txBody>
      </p:sp>
    </p:spTree>
    <p:extLst>
      <p:ext uri="{BB962C8B-B14F-4D97-AF65-F5344CB8AC3E}">
        <p14:creationId xmlns:p14="http://schemas.microsoft.com/office/powerpoint/2010/main" val="2244874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en-US" sz="1200" b="1" kern="100" dirty="0">
                <a:effectLst/>
                <a:latin typeface="Calibri" panose="020F0502020204030204" pitchFamily="34" charset="0"/>
                <a:ea typeface="Calibri" panose="020F0502020204030204" pitchFamily="34" charset="0"/>
                <a:cs typeface="Calibri" panose="020F0502020204030204" pitchFamily="34" charset="0"/>
              </a:rPr>
              <a:t>How to feel better and stay healthy around the time of menopause</a:t>
            </a:r>
            <a:endParaRPr lang="en-AU" sz="1200" dirty="0">
              <a:effectLst/>
              <a:latin typeface="Calibri" panose="020F0502020204030204" pitchFamily="34" charset="0"/>
              <a:ea typeface="Calibri" panose="020F0502020204030204" pitchFamily="34" charset="0"/>
            </a:endParaRPr>
          </a:p>
          <a:p>
            <a:pPr marL="360000" lvl="0" indent="-360000">
              <a:lnSpc>
                <a:spcPct val="107000"/>
              </a:lnSpc>
              <a:spcAft>
                <a:spcPts val="0"/>
              </a:spcAft>
              <a:buFont typeface="Arial" panose="020B0604020202020204" pitchFamily="34" charset="0"/>
              <a:buChar char="•"/>
              <a:tabLst>
                <a:tab pos="457200" algn="l"/>
              </a:tabLst>
            </a:pPr>
            <a:r>
              <a:rPr lang="en-AU" sz="1200" dirty="0">
                <a:effectLst/>
                <a:latin typeface="Calibri" panose="020F0502020204030204" pitchFamily="34" charset="0"/>
                <a:ea typeface="Calibri" panose="020F0502020204030204" pitchFamily="34" charset="0"/>
              </a:rPr>
              <a:t>To help you relax, go fishing, hunting, or get out on country with family.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60000">
              <a:lnSpc>
                <a:spcPct val="107000"/>
              </a:lnSpc>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rPr>
              <a:t>Connect with other people – yarn with your family and friends, have a feed together or go for a walk. Spend time with a women’s group or your community.</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20</a:t>
            </a:fld>
            <a:endParaRPr lang="en-AU"/>
          </a:p>
        </p:txBody>
      </p:sp>
    </p:spTree>
    <p:extLst>
      <p:ext uri="{BB962C8B-B14F-4D97-AF65-F5344CB8AC3E}">
        <p14:creationId xmlns:p14="http://schemas.microsoft.com/office/powerpoint/2010/main" val="309923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US" sz="1200" b="1" kern="100" dirty="0">
                <a:effectLst/>
                <a:latin typeface="Calibri" panose="020F0502020204030204" pitchFamily="34" charset="0"/>
                <a:ea typeface="Calibri" panose="020F0502020204030204" pitchFamily="34" charset="0"/>
                <a:cs typeface="Calibri" panose="020F0502020204030204" pitchFamily="34" charset="0"/>
              </a:rPr>
              <a:t>Getting help</a:t>
            </a:r>
          </a:p>
          <a:p>
            <a:pPr>
              <a:lnSpc>
                <a:spcPct val="107000"/>
              </a:lnSpc>
              <a:spcAft>
                <a:spcPts val="0"/>
              </a:spcAft>
            </a:pPr>
            <a:r>
              <a:rPr lang="en-US" sz="1200" b="0" kern="100" dirty="0">
                <a:effectLst/>
                <a:latin typeface="Calibri" panose="020F0502020204030204" pitchFamily="34" charset="0"/>
                <a:ea typeface="Calibri" panose="020F0502020204030204" pitchFamily="34" charset="0"/>
                <a:cs typeface="Calibri" panose="020F0502020204030204" pitchFamily="34" charset="0"/>
              </a:rPr>
              <a:t>If menopause is bothering you and you don’t feel good, talk to a doctor, nurse or Aboriginal Health Worker. </a:t>
            </a:r>
          </a:p>
          <a:p>
            <a:pPr>
              <a:lnSpc>
                <a:spcPct val="107000"/>
              </a:lnSpc>
              <a:spcAft>
                <a:spcPts val="0"/>
              </a:spcAft>
            </a:pPr>
            <a:r>
              <a:rPr lang="en-US" sz="1200" kern="100" dirty="0">
                <a:effectLst/>
                <a:latin typeface="Calibri" panose="020F0502020204030204" pitchFamily="34" charset="0"/>
                <a:ea typeface="Calibri" panose="020F0502020204030204" pitchFamily="34" charset="0"/>
                <a:cs typeface="Calibri" panose="020F0502020204030204" pitchFamily="34" charset="0"/>
              </a:rPr>
              <a:t>There’s no shame in talking about it and asking for help.</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sz="1200" kern="100" dirty="0">
                <a:effectLst/>
                <a:latin typeface="Calibri" panose="020F0502020204030204" pitchFamily="34" charset="0"/>
                <a:ea typeface="Calibri" panose="020F0502020204030204" pitchFamily="34" charset="0"/>
                <a:cs typeface="Calibri" panose="020F0502020204030204" pitchFamily="34" charset="0"/>
              </a:rPr>
              <a:t>There are different treatments and medicines that can help you feel better. For example, menopausal hormone therapy (MHT) helps with hot flushes, night sweats and a dry vagina.</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21</a:t>
            </a:fld>
            <a:endParaRPr lang="en-AU"/>
          </a:p>
        </p:txBody>
      </p:sp>
    </p:spTree>
    <p:extLst>
      <p:ext uri="{BB962C8B-B14F-4D97-AF65-F5344CB8AC3E}">
        <p14:creationId xmlns:p14="http://schemas.microsoft.com/office/powerpoint/2010/main" val="3328477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rPr>
              <a:t>It’s very important that you stay healthy after menopause. </a:t>
            </a:r>
            <a:endParaRPr lang="en-AU" sz="1200" dirty="0"/>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22</a:t>
            </a:fld>
            <a:endParaRPr lang="en-AU"/>
          </a:p>
        </p:txBody>
      </p:sp>
    </p:spTree>
    <p:extLst>
      <p:ext uri="{BB962C8B-B14F-4D97-AF65-F5344CB8AC3E}">
        <p14:creationId xmlns:p14="http://schemas.microsoft.com/office/powerpoint/2010/main" val="2374287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00"/>
              </a:spcAft>
            </a:pPr>
            <a:r>
              <a:rPr lang="en-AU" sz="1200" b="1" kern="100" dirty="0">
                <a:effectLst/>
                <a:latin typeface="Calibri" panose="020F0502020204030204" pitchFamily="34" charset="0"/>
                <a:ea typeface="Calibri" panose="020F0502020204030204" pitchFamily="34" charset="0"/>
                <a:cs typeface="Calibri" panose="020F0502020204030204" pitchFamily="34" charset="0"/>
              </a:rPr>
              <a:t>Your health after menopause</a:t>
            </a:r>
          </a:p>
          <a:p>
            <a:pPr>
              <a:lnSpc>
                <a:spcPct val="107000"/>
              </a:lnSpc>
              <a:spcBef>
                <a:spcPts val="0"/>
              </a:spcBef>
              <a:spcAft>
                <a:spcPts val="0"/>
              </a:spcAft>
            </a:pPr>
            <a:r>
              <a:rPr lang="en-AU" sz="1200" b="0" kern="100" dirty="0">
                <a:effectLst/>
                <a:latin typeface="Calibri" panose="020F0502020204030204" pitchFamily="34" charset="0"/>
                <a:ea typeface="Calibri" panose="020F0502020204030204" pitchFamily="34" charset="0"/>
                <a:cs typeface="Calibri" panose="020F0502020204030204" pitchFamily="34" charset="0"/>
              </a:rPr>
              <a:t>Your health changes after menopause and you have a higher risk of: </a:t>
            </a:r>
            <a:endParaRPr lang="en-AU" sz="12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Arial" panose="020B0604020202020204" pitchFamily="34" charset="0"/>
              <a:buChar char="•"/>
              <a:tabLst>
                <a:tab pos="2286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heart disease – for example, a heart attack or a stroke</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Arial" panose="020B0604020202020204" pitchFamily="34" charset="0"/>
              <a:buChar char="•"/>
              <a:tabLst>
                <a:tab pos="2286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osteoporosis – when your bones become weak and can break more easily</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Arial" panose="020B0604020202020204" pitchFamily="34" charset="0"/>
              <a:buChar char="•"/>
              <a:tabLst>
                <a:tab pos="2286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type 2 diabetes – when there’s too much sugar in your blood, which can damage some parts of your body</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Arial" panose="020B0604020202020204" pitchFamily="34" charset="0"/>
              <a:buChar char="•"/>
              <a:tabLst>
                <a:tab pos="2286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dementia – an illness that affects your brain</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Arial" panose="020B0604020202020204" pitchFamily="34" charset="0"/>
              <a:buChar char="•"/>
              <a:tabLst>
                <a:tab pos="2286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some cancers.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AU" sz="1200" kern="100" dirty="0">
                <a:effectLst/>
                <a:latin typeface="Calibri" panose="020F0502020204030204" pitchFamily="34" charset="0"/>
                <a:ea typeface="Calibri" panose="020F0502020204030204" pitchFamily="34" charset="0"/>
                <a:cs typeface="Calibri" panose="020F0502020204030204" pitchFamily="34" charset="0"/>
              </a:rPr>
              <a:t>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AU" sz="1200" kern="100" dirty="0">
                <a:effectLst/>
                <a:latin typeface="Calibri" panose="020F0502020204030204" pitchFamily="34" charset="0"/>
                <a:ea typeface="Calibri" panose="020F0502020204030204" pitchFamily="34" charset="0"/>
                <a:cs typeface="Calibri" panose="020F0502020204030204" pitchFamily="34" charset="0"/>
              </a:rPr>
              <a:t>It’s important to look after yourself after menopause. There are things you can do that will help you stay healthy.</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23</a:t>
            </a:fld>
            <a:endParaRPr lang="en-AU"/>
          </a:p>
        </p:txBody>
      </p:sp>
    </p:spTree>
    <p:extLst>
      <p:ext uri="{BB962C8B-B14F-4D97-AF65-F5344CB8AC3E}">
        <p14:creationId xmlns:p14="http://schemas.microsoft.com/office/powerpoint/2010/main" val="82592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200" b="1" kern="100" dirty="0">
                <a:effectLst/>
                <a:latin typeface="Calibri" panose="020F0502020204030204" pitchFamily="34" charset="0"/>
                <a:ea typeface="Calibri" panose="020F0502020204030204" pitchFamily="34" charset="0"/>
                <a:cs typeface="Calibri" panose="020F0502020204030204" pitchFamily="34" charset="0"/>
              </a:rPr>
              <a:t>Today we will be yarning about ‘the change’, also called ‘menopause’. </a:t>
            </a:r>
          </a:p>
          <a:p>
            <a:pPr>
              <a:lnSpc>
                <a:spcPct val="107000"/>
              </a:lnSpc>
              <a:spcAft>
                <a:spcPts val="800"/>
              </a:spcAft>
            </a:pPr>
            <a:r>
              <a:rPr lang="en-AU" sz="1200" b="0" kern="100" dirty="0">
                <a:effectLst/>
                <a:latin typeface="Calibri" panose="020F0502020204030204" pitchFamily="34" charset="0"/>
                <a:ea typeface="Calibri" panose="020F0502020204030204" pitchFamily="34" charset="0"/>
                <a:cs typeface="Calibri" panose="020F0502020204030204" pitchFamily="34" charset="0"/>
              </a:rPr>
              <a:t>We will explain: </a:t>
            </a:r>
            <a:endParaRPr lang="en-AU" sz="12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60000">
              <a:lnSpc>
                <a:spcPct val="107000"/>
              </a:lnSpc>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what menopause means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60000">
              <a:lnSpc>
                <a:spcPct val="107000"/>
              </a:lnSpc>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why it happens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60000">
              <a:lnSpc>
                <a:spcPct val="107000"/>
              </a:lnSpc>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when it happens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60000">
              <a:lnSpc>
                <a:spcPct val="107000"/>
              </a:lnSpc>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the symptoms of menopause</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60000">
              <a:lnSpc>
                <a:spcPct val="107000"/>
              </a:lnSpc>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how to deal with the symptoms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60000">
              <a:lnSpc>
                <a:spcPct val="107000"/>
              </a:lnSpc>
              <a:spcAft>
                <a:spcPts val="800"/>
              </a:spcAft>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how to take care of your health during and after menopause.</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6</a:t>
            </a:fld>
            <a:endParaRPr lang="en-AU"/>
          </a:p>
        </p:txBody>
      </p:sp>
    </p:spTree>
    <p:extLst>
      <p:ext uri="{BB962C8B-B14F-4D97-AF65-F5344CB8AC3E}">
        <p14:creationId xmlns:p14="http://schemas.microsoft.com/office/powerpoint/2010/main" val="249449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 typeface="Arial" panose="020B0604020202020204" pitchFamily="34" charset="0"/>
              <a:buNone/>
            </a:pPr>
            <a:r>
              <a:rPr lang="en-AU" sz="1200" b="1" kern="100" dirty="0">
                <a:effectLst/>
                <a:latin typeface="Calibri" panose="020F0502020204030204" pitchFamily="34" charset="0"/>
                <a:ea typeface="Calibri" panose="020F0502020204030204" pitchFamily="34" charset="0"/>
                <a:cs typeface="Calibri" panose="020F0502020204030204" pitchFamily="34" charset="0"/>
              </a:rPr>
              <a:t>How to stay healthy after menopause</a:t>
            </a:r>
            <a:endParaRPr lang="en-AU" sz="1200" kern="100" dirty="0">
              <a:effectLst/>
              <a:latin typeface="Calibri" panose="020F0502020204030204" pitchFamily="34" charset="0"/>
              <a:ea typeface="Calibri" panose="020F0502020204030204" pitchFamily="34" charset="0"/>
              <a:cs typeface="Calibri" panose="020F0502020204030204" pitchFamily="34" charset="0"/>
            </a:endParaRPr>
          </a:p>
          <a:p>
            <a:pPr marL="360000" indent="-360000">
              <a:lnSpc>
                <a:spcPct val="107000"/>
              </a:lnSpc>
              <a:spcAft>
                <a:spcPts val="0"/>
              </a:spcAft>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Eat healthy foods and try to keep a healthy weight.</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Be active to help your bones stay strong.</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Limit alcohol.</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Try not to smoke.</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24</a:t>
            </a:fld>
            <a:endParaRPr lang="en-AU"/>
          </a:p>
        </p:txBody>
      </p:sp>
    </p:spTree>
    <p:extLst>
      <p:ext uri="{BB962C8B-B14F-4D97-AF65-F5344CB8AC3E}">
        <p14:creationId xmlns:p14="http://schemas.microsoft.com/office/powerpoint/2010/main" val="750946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AU" sz="1200" b="1" kern="100" dirty="0">
                <a:effectLst/>
                <a:latin typeface="Calibri" panose="020F0502020204030204" pitchFamily="34" charset="0"/>
                <a:ea typeface="Calibri" panose="020F0502020204030204" pitchFamily="34" charset="0"/>
                <a:cs typeface="Calibri" panose="020F0502020204030204" pitchFamily="34" charset="0"/>
              </a:rPr>
              <a:t>How to stay healthy after menopause</a:t>
            </a:r>
            <a:endParaRPr lang="en-AU" sz="12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0"/>
              </a:spcAft>
            </a:pPr>
            <a:r>
              <a:rPr lang="en-AU" sz="1200" kern="100" dirty="0">
                <a:effectLst/>
                <a:latin typeface="Calibri" panose="020F0502020204030204" pitchFamily="34" charset="0"/>
                <a:ea typeface="Calibri" panose="020F0502020204030204" pitchFamily="34" charset="0"/>
                <a:cs typeface="Calibri" panose="020F0502020204030204" pitchFamily="34" charset="0"/>
              </a:rPr>
              <a:t>Have your free 715 health check every year, even if you feel healthy and strong. If a health problem is found early, you can get the right treatment and you’ll have a better chance of getting healthy again.</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AU" sz="12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0"/>
              </a:spcAft>
            </a:pPr>
            <a:r>
              <a:rPr lang="en-AU" sz="1200" kern="100" dirty="0">
                <a:effectLst/>
                <a:latin typeface="Calibri" panose="020F0502020204030204" pitchFamily="34" charset="0"/>
                <a:ea typeface="Calibri" panose="020F0502020204030204" pitchFamily="34" charset="0"/>
                <a:cs typeface="Calibri" panose="020F0502020204030204" pitchFamily="34" charset="0"/>
              </a:rPr>
              <a:t>At the 715 health check, the doctor, nurse or Aboriginal Health Worker may: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Arial" panose="020B0604020202020204" pitchFamily="34" charset="0"/>
              <a:buChar char="•"/>
              <a:tabLst>
                <a:tab pos="2286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check if your blood pressure and blood sugar are good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Arial" panose="020B0604020202020204" pitchFamily="34" charset="0"/>
              <a:buChar char="•"/>
              <a:tabLst>
                <a:tab pos="2286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check if your bones are still strong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Arial" panose="020B0604020202020204" pitchFamily="34" charset="0"/>
              <a:buChar char="•"/>
              <a:tabLst>
                <a:tab pos="2286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tell you what tests you should have. </a:t>
            </a:r>
          </a:p>
          <a:p>
            <a:pPr>
              <a:lnSpc>
                <a:spcPct val="107000"/>
              </a:lnSpc>
              <a:spcBef>
                <a:spcPts val="0"/>
              </a:spcBef>
              <a:spcAft>
                <a:spcPts val="0"/>
              </a:spcAft>
            </a:pPr>
            <a:endParaRPr lang="en-AU" sz="12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0"/>
              </a:spcAft>
            </a:pPr>
            <a:r>
              <a:rPr lang="en-AU" sz="1200" kern="100" dirty="0">
                <a:effectLst/>
                <a:latin typeface="Calibri" panose="020F0502020204030204" pitchFamily="34" charset="0"/>
                <a:ea typeface="Calibri" panose="020F0502020204030204" pitchFamily="34" charset="0"/>
                <a:cs typeface="Calibri" panose="020F0502020204030204" pitchFamily="34" charset="0"/>
              </a:rPr>
              <a:t>Remember that after menopause you still need regular cervical, breast and bowel cancer screening.</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25</a:t>
            </a:fld>
            <a:endParaRPr lang="en-AU"/>
          </a:p>
        </p:txBody>
      </p:sp>
    </p:spTree>
    <p:extLst>
      <p:ext uri="{BB962C8B-B14F-4D97-AF65-F5344CB8AC3E}">
        <p14:creationId xmlns:p14="http://schemas.microsoft.com/office/powerpoint/2010/main" val="3339877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26</a:t>
            </a:fld>
            <a:endParaRPr lang="en-AU"/>
          </a:p>
        </p:txBody>
      </p:sp>
    </p:spTree>
    <p:extLst>
      <p:ext uri="{BB962C8B-B14F-4D97-AF65-F5344CB8AC3E}">
        <p14:creationId xmlns:p14="http://schemas.microsoft.com/office/powerpoint/2010/main" val="96860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228600" algn="l"/>
              </a:tabLst>
            </a:pPr>
            <a:r>
              <a:rPr lang="en-US" sz="1200" b="1" kern="100" dirty="0">
                <a:effectLst/>
                <a:latin typeface="Calibri" panose="020F0502020204030204" pitchFamily="34" charset="0"/>
                <a:ea typeface="Calibri" panose="020F0502020204030204" pitchFamily="34" charset="0"/>
                <a:cs typeface="Calibri" panose="020F0502020204030204" pitchFamily="34" charset="0"/>
              </a:rPr>
              <a:t>What is menopause? </a:t>
            </a:r>
          </a:p>
          <a:p>
            <a:pPr marL="360000" indent="-360000">
              <a:lnSpc>
                <a:spcPct val="107000"/>
              </a:lnSpc>
              <a:spcAft>
                <a:spcPts val="6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Menopause is a time of change in your life. It’s when your final period (monthlies, monthly bleeding) happens.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Menopause is a natural thing. All women go through menopause.</a:t>
            </a:r>
            <a:r>
              <a:rPr lang="en-AU" sz="1200" kern="100" dirty="0">
                <a:effectLst/>
                <a:latin typeface="Calibri" panose="020F0502020204030204" pitchFamily="34" charset="0"/>
                <a:ea typeface="Calibri" panose="020F0502020204030204" pitchFamily="34" charset="0"/>
                <a:cs typeface="Calibri" panose="020F0502020204030204" pitchFamily="34" charset="0"/>
              </a:rPr>
              <a:t>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b="0" dirty="0"/>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7</a:t>
            </a:fld>
            <a:endParaRPr lang="en-AU"/>
          </a:p>
        </p:txBody>
      </p:sp>
    </p:spTree>
    <p:extLst>
      <p:ext uri="{BB962C8B-B14F-4D97-AF65-F5344CB8AC3E}">
        <p14:creationId xmlns:p14="http://schemas.microsoft.com/office/powerpoint/2010/main" val="54634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228600" algn="l"/>
              </a:tabLst>
            </a:pPr>
            <a:r>
              <a:rPr lang="en-US" sz="1200" b="1" kern="100" dirty="0">
                <a:effectLst/>
                <a:latin typeface="Calibri" panose="020F0502020204030204" pitchFamily="34" charset="0"/>
                <a:ea typeface="Calibri" panose="020F0502020204030204" pitchFamily="34" charset="0"/>
                <a:cs typeface="Calibri" panose="020F0502020204030204" pitchFamily="34" charset="0"/>
              </a:rPr>
              <a:t>When does menopause happen?</a:t>
            </a:r>
          </a:p>
          <a:p>
            <a:pPr marL="360000" indent="-360000">
              <a:lnSpc>
                <a:spcPct val="107000"/>
              </a:lnSpc>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For most women in Australia, menopause happens when they are between 45 and 55 years old.</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For some women, it happens in their 30s or even 20s, but that’s not common.</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tabLst>
                <a:tab pos="457200" algn="l"/>
              </a:tabLst>
            </a:pPr>
            <a:r>
              <a:rPr lang="en-AU" sz="1200" kern="100" dirty="0">
                <a:effectLst/>
                <a:latin typeface="Calibri" panose="020F0502020204030204" pitchFamily="34" charset="0"/>
                <a:ea typeface="Calibri" panose="020F0502020204030204" pitchFamily="34" charset="0"/>
                <a:cs typeface="Calibri" panose="020F0502020204030204" pitchFamily="34" charset="0"/>
              </a:rPr>
              <a:t>If your periods stop before you’re 45, you need to see your doctor, nurse or Aboriginal Health Worker to check your health.</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8</a:t>
            </a:fld>
            <a:endParaRPr lang="en-AU"/>
          </a:p>
        </p:txBody>
      </p:sp>
    </p:spTree>
    <p:extLst>
      <p:ext uri="{BB962C8B-B14F-4D97-AF65-F5344CB8AC3E}">
        <p14:creationId xmlns:p14="http://schemas.microsoft.com/office/powerpoint/2010/main" val="135334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228600" algn="l"/>
              </a:tabLst>
            </a:pPr>
            <a:r>
              <a:rPr lang="en-AU" b="1" dirty="0">
                <a:solidFill>
                  <a:srgbClr val="3D0F58"/>
                </a:solidFill>
              </a:rPr>
              <a:t>How to know if menopause has happened</a:t>
            </a:r>
            <a:endParaRPr lang="en-US" sz="1200" b="1" kern="100" dirty="0">
              <a:effectLst/>
              <a:latin typeface="Calibri" panose="020F0502020204030204" pitchFamily="34" charset="0"/>
              <a:ea typeface="Calibri" panose="020F0502020204030204" pitchFamily="34" charset="0"/>
              <a:cs typeface="Calibri" panose="020F0502020204030204" pitchFamily="34" charset="0"/>
            </a:endParaRPr>
          </a:p>
          <a:p>
            <a:pPr marL="360000" indent="-360000">
              <a:lnSpc>
                <a:spcPct val="107000"/>
              </a:lnSpc>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You’ll know that menopause has happened if you haven’t had your period for 12 months.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If you’re using contraception and don’t have periods, or if your periods are not regular, it’s harder to know if you’ve reached menopause. Talk to a doctor, nurse or Aboriginal Health Worker about it.</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100" dirty="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9</a:t>
            </a:fld>
            <a:endParaRPr lang="en-AU"/>
          </a:p>
        </p:txBody>
      </p:sp>
    </p:spTree>
    <p:extLst>
      <p:ext uri="{BB962C8B-B14F-4D97-AF65-F5344CB8AC3E}">
        <p14:creationId xmlns:p14="http://schemas.microsoft.com/office/powerpoint/2010/main" val="303598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200" b="1" dirty="0">
                <a:latin typeface="Calibri" panose="020F0502020204030204" pitchFamily="34" charset="0"/>
                <a:ea typeface="Calibri" panose="020F0502020204030204" pitchFamily="34" charset="0"/>
                <a:cs typeface="Calibri" panose="020F0502020204030204" pitchFamily="34" charset="0"/>
              </a:rPr>
              <a:t>Why does menopause happen?</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You were born with lots of eggs in your body. You need the eggs to be able to have babies.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Menopause happens when your body has run out of eggs.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This means that your periods will stop and you won’t be able to become pregnant anymore.</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8"/>
              </a:spcAft>
            </a:pPr>
            <a:r>
              <a:rPr lang="en-AU" sz="1200" dirty="0">
                <a:latin typeface="Calibri" panose="020F0502020204030204" pitchFamily="34" charset="0"/>
                <a:ea typeface="Calibri" panose="020F0502020204030204" pitchFamily="34" charset="0"/>
                <a:cs typeface="Calibri" panose="020F0502020204030204" pitchFamily="34" charset="0"/>
              </a:rPr>
              <a:t> </a:t>
            </a:r>
            <a:endParaRPr lang="en-AU" sz="1200" dirty="0"/>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10</a:t>
            </a:fld>
            <a:endParaRPr lang="en-AU"/>
          </a:p>
        </p:txBody>
      </p:sp>
    </p:spTree>
    <p:extLst>
      <p:ext uri="{BB962C8B-B14F-4D97-AF65-F5344CB8AC3E}">
        <p14:creationId xmlns:p14="http://schemas.microsoft.com/office/powerpoint/2010/main" val="335248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200" b="1" dirty="0">
                <a:latin typeface="Calibri" panose="020F0502020204030204" pitchFamily="34" charset="0"/>
                <a:ea typeface="Calibri" panose="020F0502020204030204" pitchFamily="34" charset="0"/>
                <a:cs typeface="Calibri" panose="020F0502020204030204" pitchFamily="34" charset="0"/>
              </a:rPr>
              <a:t>Changes in periods before menopause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Font typeface="Arial" panose="020B0604020202020204" pitchFamily="34" charset="0"/>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You may notice changes in the pattern of your periods for months or even years before your periods stop completely.</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Font typeface="Arial" panose="020B0604020202020204" pitchFamily="34" charset="0"/>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Your periods may:</a:t>
            </a:r>
          </a:p>
          <a:p>
            <a:pPr marL="360000" indent="-360000">
              <a:lnSpc>
                <a:spcPct val="107000"/>
              </a:lnSpc>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come less or more often than before</a:t>
            </a:r>
          </a:p>
          <a:p>
            <a:pPr marL="360000" indent="-360000">
              <a:lnSpc>
                <a:spcPct val="107000"/>
              </a:lnSpc>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become lighter or heavier </a:t>
            </a:r>
          </a:p>
          <a:p>
            <a:pPr marL="360000" indent="-360000">
              <a:lnSpc>
                <a:spcPct val="107000"/>
              </a:lnSpc>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be shorter or longer than usual.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11</a:t>
            </a:fld>
            <a:endParaRPr lang="en-AU"/>
          </a:p>
        </p:txBody>
      </p:sp>
    </p:spTree>
    <p:extLst>
      <p:ext uri="{BB962C8B-B14F-4D97-AF65-F5344CB8AC3E}">
        <p14:creationId xmlns:p14="http://schemas.microsoft.com/office/powerpoint/2010/main" val="424750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200" b="1" dirty="0">
                <a:latin typeface="Calibri" panose="020F0502020204030204" pitchFamily="34" charset="0"/>
                <a:ea typeface="Calibri" panose="020F0502020204030204" pitchFamily="34" charset="0"/>
                <a:cs typeface="Calibri" panose="020F0502020204030204" pitchFamily="34" charset="0"/>
              </a:rPr>
              <a:t>Can you get pregnant around the time of menopause?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You can still get pregnant before menopause while you’re having irregular periods.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You can also get pregnant up to 2 years after your final period. If you don’t want to become pregnant, use contraception.</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AU" sz="1200" kern="100" dirty="0">
                <a:effectLst/>
                <a:latin typeface="Calibri" panose="020F0502020204030204" pitchFamily="34" charset="0"/>
                <a:ea typeface="Calibri" panose="020F0502020204030204" pitchFamily="34" charset="0"/>
                <a:cs typeface="Calibri" panose="020F0502020204030204" pitchFamily="34" charset="0"/>
              </a:rPr>
              <a:t>Contraception is something you can use if you don’t want to get pregnant. For example, condoms, ‘the rod’, Depo, or the Pill.</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12</a:t>
            </a:fld>
            <a:endParaRPr lang="en-AU"/>
          </a:p>
        </p:txBody>
      </p:sp>
    </p:spTree>
    <p:extLst>
      <p:ext uri="{BB962C8B-B14F-4D97-AF65-F5344CB8AC3E}">
        <p14:creationId xmlns:p14="http://schemas.microsoft.com/office/powerpoint/2010/main" val="119922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rPr>
              <a:t>Let’s yarn about the things you might notice around the time of menopause.</a:t>
            </a:r>
            <a:endParaRPr lang="en-AU" sz="1200" dirty="0"/>
          </a:p>
          <a:p>
            <a:endParaRPr lang="en-AU" dirty="0"/>
          </a:p>
        </p:txBody>
      </p:sp>
      <p:sp>
        <p:nvSpPr>
          <p:cNvPr id="4" name="Slide Number Placeholder 3"/>
          <p:cNvSpPr>
            <a:spLocks noGrp="1"/>
          </p:cNvSpPr>
          <p:nvPr>
            <p:ph type="sldNum" sz="quarter" idx="5"/>
          </p:nvPr>
        </p:nvSpPr>
        <p:spPr/>
        <p:txBody>
          <a:bodyPr/>
          <a:lstStyle/>
          <a:p>
            <a:fld id="{318684A2-A2C8-4C4E-A6AD-831086F06D40}" type="slidenum">
              <a:rPr lang="en-AU" smtClean="0"/>
              <a:t>13</a:t>
            </a:fld>
            <a:endParaRPr lang="en-AU"/>
          </a:p>
        </p:txBody>
      </p:sp>
    </p:spTree>
    <p:extLst>
      <p:ext uri="{BB962C8B-B14F-4D97-AF65-F5344CB8AC3E}">
        <p14:creationId xmlns:p14="http://schemas.microsoft.com/office/powerpoint/2010/main" val="28173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67067-006B-24AF-A12A-0C3CDDC5615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0DF7EAF-60D2-2CE7-15D2-B876FAA54C49}"/>
              </a:ext>
            </a:extLst>
          </p:cNvPr>
          <p:cNvSpPr>
            <a:spLocks noGrp="1"/>
          </p:cNvSpPr>
          <p:nvPr>
            <p:ph type="dt" sz="half" idx="10"/>
          </p:nvPr>
        </p:nvSpPr>
        <p:spPr/>
        <p:txBody>
          <a:bodyPr/>
          <a:lstStyle/>
          <a:p>
            <a:fld id="{D56636DE-B6EC-41B4-8752-B168F03C5190}" type="datetimeFigureOut">
              <a:rPr lang="en-AU" smtClean="0"/>
              <a:t>4/06/2024</a:t>
            </a:fld>
            <a:endParaRPr lang="en-AU"/>
          </a:p>
        </p:txBody>
      </p:sp>
      <p:sp>
        <p:nvSpPr>
          <p:cNvPr id="4" name="Footer Placeholder 3">
            <a:extLst>
              <a:ext uri="{FF2B5EF4-FFF2-40B4-BE49-F238E27FC236}">
                <a16:creationId xmlns:a16="http://schemas.microsoft.com/office/drawing/2014/main" id="{2E80CE2B-1CE1-B5BE-619E-93DF2657921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8E6450A-0CD3-8B0E-01F8-A53C906F4E5F}"/>
              </a:ext>
            </a:extLst>
          </p:cNvPr>
          <p:cNvSpPr>
            <a:spLocks noGrp="1"/>
          </p:cNvSpPr>
          <p:nvPr>
            <p:ph type="sldNum" sz="quarter" idx="12"/>
          </p:nvPr>
        </p:nvSpPr>
        <p:spPr/>
        <p:txBody>
          <a:bodyPr/>
          <a:lstStyle/>
          <a:p>
            <a:fld id="{4BCF1278-BCE5-4413-8BF6-4FECC77416A2}" type="slidenum">
              <a:rPr lang="en-AU" smtClean="0"/>
              <a:t>‹#›</a:t>
            </a:fld>
            <a:endParaRPr lang="en-AU"/>
          </a:p>
        </p:txBody>
      </p:sp>
    </p:spTree>
    <p:extLst>
      <p:ext uri="{BB962C8B-B14F-4D97-AF65-F5344CB8AC3E}">
        <p14:creationId xmlns:p14="http://schemas.microsoft.com/office/powerpoint/2010/main" val="19420475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3783C1-23A7-FB77-E23F-61F5DDF546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748D08-98ED-7362-27F1-CA081678B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03C8FBD-1C8D-BF86-B4F8-03BF39476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6636DE-B6EC-41B4-8752-B168F03C5190}" type="datetimeFigureOut">
              <a:rPr lang="en-AU" smtClean="0"/>
              <a:t>4/06/2024</a:t>
            </a:fld>
            <a:endParaRPr lang="en-AU"/>
          </a:p>
        </p:txBody>
      </p:sp>
      <p:sp>
        <p:nvSpPr>
          <p:cNvPr id="5" name="Footer Placeholder 4">
            <a:extLst>
              <a:ext uri="{FF2B5EF4-FFF2-40B4-BE49-F238E27FC236}">
                <a16:creationId xmlns:a16="http://schemas.microsoft.com/office/drawing/2014/main" id="{44F34C29-3942-B7DD-5985-6A53369C4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44F5D8D-7AF2-6FF3-4EA5-6CD43C649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CF1278-BCE5-4413-8BF6-4FECC77416A2}" type="slidenum">
              <a:rPr lang="en-AU" smtClean="0"/>
              <a:t>‹#›</a:t>
            </a:fld>
            <a:endParaRPr lang="en-AU"/>
          </a:p>
        </p:txBody>
      </p:sp>
    </p:spTree>
    <p:extLst>
      <p:ext uri="{BB962C8B-B14F-4D97-AF65-F5344CB8AC3E}">
        <p14:creationId xmlns:p14="http://schemas.microsoft.com/office/powerpoint/2010/main" val="395816202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4FB5CA-1838-387C-88B3-44DE05F62398}"/>
              </a:ext>
            </a:extLst>
          </p:cNvPr>
          <p:cNvSpPr>
            <a:spLocks noGrp="1"/>
          </p:cNvSpPr>
          <p:nvPr>
            <p:ph type="title"/>
          </p:nvPr>
        </p:nvSpPr>
        <p:spPr/>
        <p:txBody>
          <a:bodyPr/>
          <a:lstStyle/>
          <a:p>
            <a:r>
              <a:rPr lang="en-US" sz="4200" spc="100">
                <a:latin typeface="Arial"/>
                <a:cs typeface="Arial"/>
              </a:rPr>
              <a:t>Menopause – ‘the change’</a:t>
            </a:r>
            <a:endParaRPr lang="en-US" sz="4200" spc="100" dirty="0"/>
          </a:p>
        </p:txBody>
      </p:sp>
      <p:pic>
        <p:nvPicPr>
          <p:cNvPr id="3" name="Picture 2">
            <a:extLst>
              <a:ext uri="{FF2B5EF4-FFF2-40B4-BE49-F238E27FC236}">
                <a16:creationId xmlns:a16="http://schemas.microsoft.com/office/drawing/2014/main" id="{A217B010-0F24-757D-0FD4-9063F604CDF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2422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2417631-5916-E450-A9A6-F24F2EC46690}"/>
              </a:ext>
            </a:extLst>
          </p:cNvPr>
          <p:cNvSpPr>
            <a:spLocks noGrp="1"/>
          </p:cNvSpPr>
          <p:nvPr>
            <p:ph type="title"/>
          </p:nvPr>
        </p:nvSpPr>
        <p:spPr/>
        <p:txBody>
          <a:bodyPr/>
          <a:lstStyle/>
          <a:p>
            <a:r>
              <a:rPr lang="en-AU">
                <a:solidFill>
                  <a:srgbClr val="3D0F58"/>
                </a:solidFill>
              </a:rPr>
              <a:t>Why does menopause happen?</a:t>
            </a:r>
            <a:endParaRPr lang="en-AU" dirty="0">
              <a:solidFill>
                <a:srgbClr val="3D0F58"/>
              </a:solidFill>
            </a:endParaRPr>
          </a:p>
        </p:txBody>
      </p:sp>
      <p:pic>
        <p:nvPicPr>
          <p:cNvPr id="3" name="Picture 2">
            <a:extLst>
              <a:ext uri="{FF2B5EF4-FFF2-40B4-BE49-F238E27FC236}">
                <a16:creationId xmlns:a16="http://schemas.microsoft.com/office/drawing/2014/main" id="{FC0DD04C-26B7-8A5A-9D6F-316BD9D6A01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166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0E06BBF-65DC-C804-DCA3-AA1E0EED106E}"/>
              </a:ext>
            </a:extLst>
          </p:cNvPr>
          <p:cNvSpPr>
            <a:spLocks noGrp="1"/>
          </p:cNvSpPr>
          <p:nvPr>
            <p:ph type="title"/>
          </p:nvPr>
        </p:nvSpPr>
        <p:spPr/>
        <p:txBody>
          <a:bodyPr/>
          <a:lstStyle/>
          <a:p>
            <a:r>
              <a:rPr lang="en-AU">
                <a:solidFill>
                  <a:srgbClr val="3D0F58"/>
                </a:solidFill>
              </a:rPr>
              <a:t>Changes in periods before menopause</a:t>
            </a:r>
            <a:endParaRPr lang="en-AU" dirty="0">
              <a:solidFill>
                <a:srgbClr val="3D0F58"/>
              </a:solidFill>
            </a:endParaRPr>
          </a:p>
        </p:txBody>
      </p:sp>
      <p:pic>
        <p:nvPicPr>
          <p:cNvPr id="3" name="Picture 2">
            <a:extLst>
              <a:ext uri="{FF2B5EF4-FFF2-40B4-BE49-F238E27FC236}">
                <a16:creationId xmlns:a16="http://schemas.microsoft.com/office/drawing/2014/main" id="{104892C3-1A2A-1491-CD80-D973E1000B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238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EC3014-A181-C22C-F2DE-9D49AFFF3A3C}"/>
              </a:ext>
            </a:extLst>
          </p:cNvPr>
          <p:cNvSpPr>
            <a:spLocks noGrp="1"/>
          </p:cNvSpPr>
          <p:nvPr>
            <p:ph type="title"/>
          </p:nvPr>
        </p:nvSpPr>
        <p:spPr/>
        <p:txBody>
          <a:bodyPr/>
          <a:lstStyle/>
          <a:p>
            <a:r>
              <a:rPr lang="en-AU">
                <a:solidFill>
                  <a:srgbClr val="3D0F58"/>
                </a:solidFill>
              </a:rPr>
              <a:t>Can you get pregnant?</a:t>
            </a:r>
            <a:endParaRPr lang="en-AU" dirty="0">
              <a:solidFill>
                <a:srgbClr val="3D0F58"/>
              </a:solidFill>
            </a:endParaRPr>
          </a:p>
        </p:txBody>
      </p:sp>
      <p:pic>
        <p:nvPicPr>
          <p:cNvPr id="3" name="Picture 2">
            <a:extLst>
              <a:ext uri="{FF2B5EF4-FFF2-40B4-BE49-F238E27FC236}">
                <a16:creationId xmlns:a16="http://schemas.microsoft.com/office/drawing/2014/main" id="{75D577AD-3778-BF4C-9F7E-82B69C8561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7541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1BE4CFC-7663-D4D3-A8C2-45ECD663794B}"/>
              </a:ext>
            </a:extLst>
          </p:cNvPr>
          <p:cNvSpPr>
            <a:spLocks noGrp="1"/>
          </p:cNvSpPr>
          <p:nvPr>
            <p:ph type="title"/>
          </p:nvPr>
        </p:nvSpPr>
        <p:spPr/>
        <p:txBody>
          <a:bodyPr/>
          <a:lstStyle/>
          <a:p>
            <a:pPr algn="ctr"/>
            <a:r>
              <a:rPr lang="en-AU" sz="4000">
                <a:solidFill>
                  <a:srgbClr val="3D0F58"/>
                </a:solidFill>
              </a:rPr>
              <a:t>Know the symptoms of menopause</a:t>
            </a:r>
            <a:endParaRPr lang="en-AU" sz="4000" dirty="0">
              <a:solidFill>
                <a:srgbClr val="3D0F58"/>
              </a:solidFill>
            </a:endParaRPr>
          </a:p>
        </p:txBody>
      </p:sp>
      <p:pic>
        <p:nvPicPr>
          <p:cNvPr id="3" name="Picture 2">
            <a:extLst>
              <a:ext uri="{FF2B5EF4-FFF2-40B4-BE49-F238E27FC236}">
                <a16:creationId xmlns:a16="http://schemas.microsoft.com/office/drawing/2014/main" id="{E077F7AE-057F-3185-9FFE-3EFC87B83EE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61038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86668C-B3C9-9568-7111-97F4E5E6139B}"/>
              </a:ext>
            </a:extLst>
          </p:cNvPr>
          <p:cNvSpPr>
            <a:spLocks noGrp="1"/>
          </p:cNvSpPr>
          <p:nvPr>
            <p:ph type="title"/>
          </p:nvPr>
        </p:nvSpPr>
        <p:spPr/>
        <p:txBody>
          <a:bodyPr/>
          <a:lstStyle/>
          <a:p>
            <a:r>
              <a:rPr lang="en-AU"/>
              <a:t>Symptoms of menopause</a:t>
            </a:r>
            <a:endParaRPr lang="en-AU" dirty="0"/>
          </a:p>
        </p:txBody>
      </p:sp>
      <p:pic>
        <p:nvPicPr>
          <p:cNvPr id="3" name="Picture 2">
            <a:extLst>
              <a:ext uri="{FF2B5EF4-FFF2-40B4-BE49-F238E27FC236}">
                <a16:creationId xmlns:a16="http://schemas.microsoft.com/office/drawing/2014/main" id="{9721EB3C-3502-865D-A46E-78A4AD8ECD1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2906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2D1DA0-8D1D-DA68-D8F1-19A7DC54B4B4}"/>
              </a:ext>
            </a:extLst>
          </p:cNvPr>
          <p:cNvSpPr>
            <a:spLocks noGrp="1"/>
          </p:cNvSpPr>
          <p:nvPr>
            <p:ph type="title"/>
          </p:nvPr>
        </p:nvSpPr>
        <p:spPr/>
        <p:txBody>
          <a:bodyPr/>
          <a:lstStyle/>
          <a:p>
            <a:r>
              <a:rPr lang="en-AU"/>
              <a:t>Symptoms of menopause</a:t>
            </a:r>
            <a:endParaRPr lang="en-AU" dirty="0"/>
          </a:p>
        </p:txBody>
      </p:sp>
      <p:pic>
        <p:nvPicPr>
          <p:cNvPr id="3" name="Picture 2">
            <a:extLst>
              <a:ext uri="{FF2B5EF4-FFF2-40B4-BE49-F238E27FC236}">
                <a16:creationId xmlns:a16="http://schemas.microsoft.com/office/drawing/2014/main" id="{6C50E622-EAC3-1441-EE22-4DBB7544C5B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09777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2CAEAB-3718-3FCD-C12A-015FBA460C64}"/>
              </a:ext>
            </a:extLst>
          </p:cNvPr>
          <p:cNvSpPr>
            <a:spLocks noGrp="1"/>
          </p:cNvSpPr>
          <p:nvPr>
            <p:ph type="title"/>
          </p:nvPr>
        </p:nvSpPr>
        <p:spPr/>
        <p:txBody>
          <a:bodyPr/>
          <a:lstStyle/>
          <a:p>
            <a:r>
              <a:rPr lang="en-AU"/>
              <a:t>Do all women have the same symptoms?</a:t>
            </a:r>
            <a:endParaRPr lang="en-AU" dirty="0"/>
          </a:p>
        </p:txBody>
      </p:sp>
      <p:pic>
        <p:nvPicPr>
          <p:cNvPr id="3" name="Picture 2">
            <a:extLst>
              <a:ext uri="{FF2B5EF4-FFF2-40B4-BE49-F238E27FC236}">
                <a16:creationId xmlns:a16="http://schemas.microsoft.com/office/drawing/2014/main" id="{647DF709-35B2-D9BF-1320-998915F8060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5289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F4A50B-9EF2-9EEB-D396-212855521EA3}"/>
              </a:ext>
            </a:extLst>
          </p:cNvPr>
          <p:cNvSpPr>
            <a:spLocks noGrp="1"/>
          </p:cNvSpPr>
          <p:nvPr>
            <p:ph type="title"/>
          </p:nvPr>
        </p:nvSpPr>
        <p:spPr/>
        <p:txBody>
          <a:bodyPr/>
          <a:lstStyle/>
          <a:p>
            <a:pPr algn="ctr"/>
            <a:r>
              <a:rPr lang="en-AU" sz="4000">
                <a:solidFill>
                  <a:srgbClr val="3D0F58"/>
                </a:solidFill>
              </a:rPr>
              <a:t>Manage the symptoms of menopause</a:t>
            </a:r>
            <a:endParaRPr lang="en-AU" sz="4000" dirty="0">
              <a:solidFill>
                <a:srgbClr val="3D0F58"/>
              </a:solidFill>
            </a:endParaRPr>
          </a:p>
        </p:txBody>
      </p:sp>
      <p:pic>
        <p:nvPicPr>
          <p:cNvPr id="3" name="Picture 2">
            <a:extLst>
              <a:ext uri="{FF2B5EF4-FFF2-40B4-BE49-F238E27FC236}">
                <a16:creationId xmlns:a16="http://schemas.microsoft.com/office/drawing/2014/main" id="{DD8F00F6-2AC5-1CFA-4E9A-13F681A8060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41308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AA5094-718D-9FBB-6CA9-3FD521168DCD}"/>
              </a:ext>
            </a:extLst>
          </p:cNvPr>
          <p:cNvSpPr>
            <a:spLocks noGrp="1"/>
          </p:cNvSpPr>
          <p:nvPr>
            <p:ph type="title"/>
          </p:nvPr>
        </p:nvSpPr>
        <p:spPr/>
        <p:txBody>
          <a:bodyPr/>
          <a:lstStyle/>
          <a:p>
            <a:r>
              <a:rPr lang="en-AU"/>
              <a:t>How to feel better and stay healthy</a:t>
            </a:r>
            <a:endParaRPr lang="en-AU" dirty="0"/>
          </a:p>
        </p:txBody>
      </p:sp>
      <p:pic>
        <p:nvPicPr>
          <p:cNvPr id="3" name="Picture 2">
            <a:extLst>
              <a:ext uri="{FF2B5EF4-FFF2-40B4-BE49-F238E27FC236}">
                <a16:creationId xmlns:a16="http://schemas.microsoft.com/office/drawing/2014/main" id="{86953E8B-712E-380B-9C01-187B0C8E5C9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211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BD3D99-B38D-3A60-1BD9-9037DC275465}"/>
              </a:ext>
            </a:extLst>
          </p:cNvPr>
          <p:cNvSpPr>
            <a:spLocks noGrp="1"/>
          </p:cNvSpPr>
          <p:nvPr>
            <p:ph type="title"/>
          </p:nvPr>
        </p:nvSpPr>
        <p:spPr/>
        <p:txBody>
          <a:bodyPr/>
          <a:lstStyle/>
          <a:p>
            <a:r>
              <a:rPr lang="en-AU"/>
              <a:t>How to feel better and stay healthy</a:t>
            </a:r>
            <a:endParaRPr lang="en-AU" dirty="0"/>
          </a:p>
        </p:txBody>
      </p:sp>
      <p:pic>
        <p:nvPicPr>
          <p:cNvPr id="3" name="Picture 2">
            <a:extLst>
              <a:ext uri="{FF2B5EF4-FFF2-40B4-BE49-F238E27FC236}">
                <a16:creationId xmlns:a16="http://schemas.microsoft.com/office/drawing/2014/main" id="{8572D048-0235-A640-1EEC-6EC193C3F0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9117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9EDFEF-4178-E019-1CC7-D09DCC5625B4}"/>
              </a:ext>
            </a:extLst>
          </p:cNvPr>
          <p:cNvSpPr>
            <a:spLocks noGrp="1"/>
          </p:cNvSpPr>
          <p:nvPr>
            <p:ph type="title"/>
          </p:nvPr>
        </p:nvSpPr>
        <p:spPr/>
        <p:txBody>
          <a:bodyPr/>
          <a:lstStyle/>
          <a:p>
            <a:r>
              <a:rPr lang="en-AU" sz="1800">
                <a:solidFill>
                  <a:srgbClr val="3D0F58"/>
                </a:solidFill>
              </a:rPr>
              <a:t>Acknowledgements </a:t>
            </a:r>
            <a:endParaRPr lang="en-AU" sz="1800" dirty="0">
              <a:solidFill>
                <a:srgbClr val="3D0F58"/>
              </a:solidFill>
            </a:endParaRPr>
          </a:p>
        </p:txBody>
      </p:sp>
      <p:pic>
        <p:nvPicPr>
          <p:cNvPr id="3" name="Picture 2">
            <a:extLst>
              <a:ext uri="{FF2B5EF4-FFF2-40B4-BE49-F238E27FC236}">
                <a16:creationId xmlns:a16="http://schemas.microsoft.com/office/drawing/2014/main" id="{2E16007C-0F46-8719-89D2-DFAB8708B95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01439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BB23725-2530-E8EF-803D-9CBA135859F5}"/>
              </a:ext>
            </a:extLst>
          </p:cNvPr>
          <p:cNvSpPr>
            <a:spLocks noGrp="1"/>
          </p:cNvSpPr>
          <p:nvPr>
            <p:ph type="title"/>
          </p:nvPr>
        </p:nvSpPr>
        <p:spPr/>
        <p:txBody>
          <a:bodyPr/>
          <a:lstStyle/>
          <a:p>
            <a:r>
              <a:rPr lang="en-AU"/>
              <a:t>How to feel better and stay healthy</a:t>
            </a:r>
            <a:endParaRPr lang="en-AU" dirty="0"/>
          </a:p>
        </p:txBody>
      </p:sp>
      <p:pic>
        <p:nvPicPr>
          <p:cNvPr id="3" name="Picture 2">
            <a:extLst>
              <a:ext uri="{FF2B5EF4-FFF2-40B4-BE49-F238E27FC236}">
                <a16:creationId xmlns:a16="http://schemas.microsoft.com/office/drawing/2014/main" id="{93EA535D-52EA-2346-BFFC-9E042AEE7BB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85586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A1E90C-5C9A-58EA-228B-6BAC3C647CD0}"/>
              </a:ext>
            </a:extLst>
          </p:cNvPr>
          <p:cNvSpPr>
            <a:spLocks noGrp="1"/>
          </p:cNvSpPr>
          <p:nvPr>
            <p:ph type="title"/>
          </p:nvPr>
        </p:nvSpPr>
        <p:spPr/>
        <p:txBody>
          <a:bodyPr/>
          <a:lstStyle/>
          <a:p>
            <a:r>
              <a:rPr lang="en-AU"/>
              <a:t>If menopause is bothering you</a:t>
            </a:r>
            <a:endParaRPr lang="en-AU" dirty="0"/>
          </a:p>
        </p:txBody>
      </p:sp>
      <p:pic>
        <p:nvPicPr>
          <p:cNvPr id="3" name="Picture 2">
            <a:extLst>
              <a:ext uri="{FF2B5EF4-FFF2-40B4-BE49-F238E27FC236}">
                <a16:creationId xmlns:a16="http://schemas.microsoft.com/office/drawing/2014/main" id="{B5AC2954-D8CB-8C8C-2F82-31B1F79324B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15358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9016059-A0C7-B90C-9BB1-6B81CC1CA6E9}"/>
              </a:ext>
            </a:extLst>
          </p:cNvPr>
          <p:cNvSpPr>
            <a:spLocks noGrp="1"/>
          </p:cNvSpPr>
          <p:nvPr>
            <p:ph type="title"/>
          </p:nvPr>
        </p:nvSpPr>
        <p:spPr/>
        <p:txBody>
          <a:bodyPr/>
          <a:lstStyle/>
          <a:p>
            <a:pPr algn="ctr"/>
            <a:r>
              <a:rPr lang="en-AU" sz="4000">
                <a:solidFill>
                  <a:srgbClr val="3D0F58"/>
                </a:solidFill>
              </a:rPr>
              <a:t>Stay healthy after menopause</a:t>
            </a:r>
            <a:endParaRPr lang="en-AU" sz="4000" dirty="0">
              <a:solidFill>
                <a:srgbClr val="3D0F58"/>
              </a:solidFill>
            </a:endParaRPr>
          </a:p>
        </p:txBody>
      </p:sp>
      <p:pic>
        <p:nvPicPr>
          <p:cNvPr id="3" name="Picture 2">
            <a:extLst>
              <a:ext uri="{FF2B5EF4-FFF2-40B4-BE49-F238E27FC236}">
                <a16:creationId xmlns:a16="http://schemas.microsoft.com/office/drawing/2014/main" id="{B65DF8FD-96AE-6411-9DDF-33E830D752A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87575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3F992F-F237-BD9E-34F5-1A0E84855149}"/>
              </a:ext>
            </a:extLst>
          </p:cNvPr>
          <p:cNvSpPr>
            <a:spLocks noGrp="1"/>
          </p:cNvSpPr>
          <p:nvPr>
            <p:ph type="title"/>
          </p:nvPr>
        </p:nvSpPr>
        <p:spPr/>
        <p:txBody>
          <a:bodyPr/>
          <a:lstStyle/>
          <a:p>
            <a:r>
              <a:rPr lang="en-AU"/>
              <a:t>Your health after menopause</a:t>
            </a:r>
            <a:endParaRPr lang="en-AU" dirty="0"/>
          </a:p>
        </p:txBody>
      </p:sp>
      <p:pic>
        <p:nvPicPr>
          <p:cNvPr id="3" name="Picture 2">
            <a:extLst>
              <a:ext uri="{FF2B5EF4-FFF2-40B4-BE49-F238E27FC236}">
                <a16:creationId xmlns:a16="http://schemas.microsoft.com/office/drawing/2014/main" id="{3F2B2E63-6963-96F1-9567-0120A235F3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15964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1A2DB2-DA1E-C9AA-2EAE-3004ACE31AE9}"/>
              </a:ext>
            </a:extLst>
          </p:cNvPr>
          <p:cNvSpPr>
            <a:spLocks noGrp="1"/>
          </p:cNvSpPr>
          <p:nvPr>
            <p:ph type="title"/>
          </p:nvPr>
        </p:nvSpPr>
        <p:spPr/>
        <p:txBody>
          <a:bodyPr/>
          <a:lstStyle/>
          <a:p>
            <a:r>
              <a:rPr lang="en-AU"/>
              <a:t>How to stay healthy after menopause</a:t>
            </a:r>
            <a:endParaRPr lang="en-AU" dirty="0"/>
          </a:p>
        </p:txBody>
      </p:sp>
      <p:pic>
        <p:nvPicPr>
          <p:cNvPr id="3" name="Picture 2">
            <a:extLst>
              <a:ext uri="{FF2B5EF4-FFF2-40B4-BE49-F238E27FC236}">
                <a16:creationId xmlns:a16="http://schemas.microsoft.com/office/drawing/2014/main" id="{C867DC9C-D99C-DDA0-1B7B-14D320CDAED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4243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FCFA60-462C-EE42-77D6-64F561F539EC}"/>
              </a:ext>
            </a:extLst>
          </p:cNvPr>
          <p:cNvSpPr>
            <a:spLocks noGrp="1"/>
          </p:cNvSpPr>
          <p:nvPr>
            <p:ph type="title"/>
          </p:nvPr>
        </p:nvSpPr>
        <p:spPr/>
        <p:txBody>
          <a:bodyPr/>
          <a:lstStyle/>
          <a:p>
            <a:r>
              <a:rPr lang="en-AU"/>
              <a:t>How to stay healthy after menopause</a:t>
            </a:r>
            <a:endParaRPr lang="en-AU" dirty="0"/>
          </a:p>
        </p:txBody>
      </p:sp>
      <p:pic>
        <p:nvPicPr>
          <p:cNvPr id="3" name="Picture 2">
            <a:extLst>
              <a:ext uri="{FF2B5EF4-FFF2-40B4-BE49-F238E27FC236}">
                <a16:creationId xmlns:a16="http://schemas.microsoft.com/office/drawing/2014/main" id="{47418AEE-87F6-000E-342E-FD69F4A2330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07896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22328B-DC2B-683A-22DF-FBE6E96CEF02}"/>
              </a:ext>
            </a:extLst>
          </p:cNvPr>
          <p:cNvSpPr>
            <a:spLocks noGrp="1"/>
          </p:cNvSpPr>
          <p:nvPr>
            <p:ph type="title"/>
          </p:nvPr>
        </p:nvSpPr>
        <p:spPr/>
        <p:txBody>
          <a:bodyPr/>
          <a:lstStyle/>
          <a:p>
            <a:r>
              <a:rPr lang="en-AU"/>
              <a:t>Remember</a:t>
            </a:r>
            <a:endParaRPr lang="en-AU" dirty="0"/>
          </a:p>
        </p:txBody>
      </p:sp>
      <p:pic>
        <p:nvPicPr>
          <p:cNvPr id="3" name="Picture 2">
            <a:extLst>
              <a:ext uri="{FF2B5EF4-FFF2-40B4-BE49-F238E27FC236}">
                <a16:creationId xmlns:a16="http://schemas.microsoft.com/office/drawing/2014/main" id="{8AB449B9-C7CD-898F-1FB5-C34F1F2C9A5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80258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952E30-708D-AFFB-2622-13448A6A272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3F5B7C7-56F5-49BF-B5F8-7DE8888D456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46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D2B7FE-C32F-433F-C0C0-A5205BA127A6}"/>
              </a:ext>
            </a:extLst>
          </p:cNvPr>
          <p:cNvSpPr>
            <a:spLocks noGrp="1"/>
          </p:cNvSpPr>
          <p:nvPr>
            <p:ph type="title"/>
          </p:nvPr>
        </p:nvSpPr>
        <p:spPr/>
        <p:txBody>
          <a:bodyPr/>
          <a:lstStyle/>
          <a:p>
            <a:r>
              <a:rPr lang="en-AU" sz="1800">
                <a:solidFill>
                  <a:srgbClr val="3D0F58"/>
                </a:solidFill>
              </a:rPr>
              <a:t>About us</a:t>
            </a:r>
            <a:endParaRPr lang="en-AU" sz="1800" dirty="0">
              <a:solidFill>
                <a:srgbClr val="3D0F58"/>
              </a:solidFill>
            </a:endParaRPr>
          </a:p>
        </p:txBody>
      </p:sp>
      <p:pic>
        <p:nvPicPr>
          <p:cNvPr id="3" name="Picture 2">
            <a:extLst>
              <a:ext uri="{FF2B5EF4-FFF2-40B4-BE49-F238E27FC236}">
                <a16:creationId xmlns:a16="http://schemas.microsoft.com/office/drawing/2014/main" id="{A5BC097E-212B-15C2-6F07-5E217512D35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71518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323F85-7011-85BB-69B0-346FAA38D3AE}"/>
              </a:ext>
            </a:extLst>
          </p:cNvPr>
          <p:cNvSpPr>
            <a:spLocks noGrp="1"/>
          </p:cNvSpPr>
          <p:nvPr>
            <p:ph type="title"/>
          </p:nvPr>
        </p:nvSpPr>
        <p:spPr/>
        <p:txBody>
          <a:bodyPr/>
          <a:lstStyle/>
          <a:p>
            <a:r>
              <a:rPr lang="en-AU" sz="1800">
                <a:solidFill>
                  <a:srgbClr val="3D0F58"/>
                </a:solidFill>
              </a:rPr>
              <a:t>How to use this toolkit</a:t>
            </a:r>
            <a:endParaRPr lang="en-AU" sz="1800" dirty="0">
              <a:solidFill>
                <a:srgbClr val="3D0F58"/>
              </a:solidFill>
            </a:endParaRPr>
          </a:p>
        </p:txBody>
      </p:sp>
      <p:pic>
        <p:nvPicPr>
          <p:cNvPr id="3" name="Picture 2">
            <a:extLst>
              <a:ext uri="{FF2B5EF4-FFF2-40B4-BE49-F238E27FC236}">
                <a16:creationId xmlns:a16="http://schemas.microsoft.com/office/drawing/2014/main" id="{70610540-1BEC-93E4-72A4-13333022308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8132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E26D42-BC70-32F1-3019-E4CC70050720}"/>
              </a:ext>
            </a:extLst>
          </p:cNvPr>
          <p:cNvSpPr>
            <a:spLocks noGrp="1"/>
          </p:cNvSpPr>
          <p:nvPr>
            <p:ph type="title"/>
          </p:nvPr>
        </p:nvSpPr>
        <p:spPr/>
        <p:txBody>
          <a:bodyPr/>
          <a:lstStyle/>
          <a:p>
            <a:r>
              <a:rPr lang="en-AU" sz="1800">
                <a:solidFill>
                  <a:srgbClr val="3D0F58"/>
                </a:solidFill>
              </a:rPr>
              <a:t>Further information</a:t>
            </a:r>
            <a:endParaRPr lang="en-AU" sz="1800" dirty="0">
              <a:solidFill>
                <a:srgbClr val="3D0F58"/>
              </a:solidFill>
            </a:endParaRPr>
          </a:p>
        </p:txBody>
      </p:sp>
      <p:pic>
        <p:nvPicPr>
          <p:cNvPr id="3" name="Picture 2">
            <a:extLst>
              <a:ext uri="{FF2B5EF4-FFF2-40B4-BE49-F238E27FC236}">
                <a16:creationId xmlns:a16="http://schemas.microsoft.com/office/drawing/2014/main" id="{5F0F598B-98A8-F163-8FD4-26B118AE2A0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1748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968416F-C751-A964-DABB-A5EE62FE5620}"/>
              </a:ext>
            </a:extLst>
          </p:cNvPr>
          <p:cNvSpPr>
            <a:spLocks noGrp="1"/>
          </p:cNvSpPr>
          <p:nvPr>
            <p:ph type="title"/>
          </p:nvPr>
        </p:nvSpPr>
        <p:spPr/>
        <p:txBody>
          <a:bodyPr/>
          <a:lstStyle/>
          <a:p>
            <a:pPr algn="ctr"/>
            <a:r>
              <a:rPr lang="en-AU" sz="4000">
                <a:solidFill>
                  <a:srgbClr val="3D0F58"/>
                </a:solidFill>
              </a:rPr>
              <a:t>Menopause – ‘the change’</a:t>
            </a:r>
            <a:endParaRPr lang="en-AU" sz="4000" dirty="0">
              <a:solidFill>
                <a:srgbClr val="3D0F58"/>
              </a:solidFill>
            </a:endParaRPr>
          </a:p>
        </p:txBody>
      </p:sp>
      <p:pic>
        <p:nvPicPr>
          <p:cNvPr id="3" name="Picture 2">
            <a:extLst>
              <a:ext uri="{FF2B5EF4-FFF2-40B4-BE49-F238E27FC236}">
                <a16:creationId xmlns:a16="http://schemas.microsoft.com/office/drawing/2014/main" id="{7FC58128-1062-C94E-E2BF-7A34F9AB05F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0836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49B6D49-4D0C-C302-AD87-ADBE3B43FB03}"/>
              </a:ext>
            </a:extLst>
          </p:cNvPr>
          <p:cNvSpPr>
            <a:spLocks noGrp="1"/>
          </p:cNvSpPr>
          <p:nvPr>
            <p:ph type="title"/>
          </p:nvPr>
        </p:nvSpPr>
        <p:spPr/>
        <p:txBody>
          <a:bodyPr/>
          <a:lstStyle/>
          <a:p>
            <a:r>
              <a:rPr lang="en-AU">
                <a:solidFill>
                  <a:srgbClr val="3D0F58"/>
                </a:solidFill>
              </a:rPr>
              <a:t>What is menopause?</a:t>
            </a:r>
            <a:endParaRPr lang="en-AU" dirty="0">
              <a:solidFill>
                <a:srgbClr val="3D0F58"/>
              </a:solidFill>
            </a:endParaRPr>
          </a:p>
        </p:txBody>
      </p:sp>
      <p:pic>
        <p:nvPicPr>
          <p:cNvPr id="3" name="Picture 2">
            <a:extLst>
              <a:ext uri="{FF2B5EF4-FFF2-40B4-BE49-F238E27FC236}">
                <a16:creationId xmlns:a16="http://schemas.microsoft.com/office/drawing/2014/main" id="{FD82CA1A-F43A-90F4-E34C-66DF0FFDD8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02864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D327E5-1F3C-A97F-0B45-B4AC6ECED454}"/>
              </a:ext>
            </a:extLst>
          </p:cNvPr>
          <p:cNvSpPr>
            <a:spLocks noGrp="1"/>
          </p:cNvSpPr>
          <p:nvPr>
            <p:ph type="title"/>
          </p:nvPr>
        </p:nvSpPr>
        <p:spPr/>
        <p:txBody>
          <a:bodyPr/>
          <a:lstStyle/>
          <a:p>
            <a:r>
              <a:rPr lang="en-AU">
                <a:solidFill>
                  <a:srgbClr val="3D0F58"/>
                </a:solidFill>
              </a:rPr>
              <a:t>When does menopause happen?</a:t>
            </a:r>
            <a:endParaRPr lang="en-AU" dirty="0">
              <a:solidFill>
                <a:srgbClr val="3D0F58"/>
              </a:solidFill>
            </a:endParaRPr>
          </a:p>
        </p:txBody>
      </p:sp>
      <p:pic>
        <p:nvPicPr>
          <p:cNvPr id="3" name="Picture 2">
            <a:extLst>
              <a:ext uri="{FF2B5EF4-FFF2-40B4-BE49-F238E27FC236}">
                <a16:creationId xmlns:a16="http://schemas.microsoft.com/office/drawing/2014/main" id="{30129257-5EF9-CAAA-DCA3-4B6DBA9BE03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0413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CFB05A-9C00-3EA4-ACEA-1D18AD913216}"/>
              </a:ext>
            </a:extLst>
          </p:cNvPr>
          <p:cNvSpPr>
            <a:spLocks noGrp="1"/>
          </p:cNvSpPr>
          <p:nvPr>
            <p:ph type="title"/>
          </p:nvPr>
        </p:nvSpPr>
        <p:spPr/>
        <p:txBody>
          <a:bodyPr/>
          <a:lstStyle/>
          <a:p>
            <a:r>
              <a:rPr lang="en-AU">
                <a:solidFill>
                  <a:srgbClr val="3D0F58"/>
                </a:solidFill>
              </a:rPr>
              <a:t>How to know if menopause has happened</a:t>
            </a:r>
            <a:endParaRPr lang="en-AU" dirty="0">
              <a:solidFill>
                <a:srgbClr val="3D0F58"/>
              </a:solidFill>
            </a:endParaRPr>
          </a:p>
        </p:txBody>
      </p:sp>
      <p:pic>
        <p:nvPicPr>
          <p:cNvPr id="3" name="Picture 2">
            <a:extLst>
              <a:ext uri="{FF2B5EF4-FFF2-40B4-BE49-F238E27FC236}">
                <a16:creationId xmlns:a16="http://schemas.microsoft.com/office/drawing/2014/main" id="{7D49C244-7982-9D9C-DBFC-04BF8563EE1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65536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1446</Words>
  <Application>Microsoft Office PowerPoint</Application>
  <PresentationFormat>Widescreen</PresentationFormat>
  <Paragraphs>152</Paragraphs>
  <Slides>27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Calibri</vt:lpstr>
      <vt:lpstr>Office Theme</vt:lpstr>
      <vt:lpstr>Menopause – ‘the change’</vt:lpstr>
      <vt:lpstr>Acknowledgements </vt:lpstr>
      <vt:lpstr>About us</vt:lpstr>
      <vt:lpstr>How to use this toolkit</vt:lpstr>
      <vt:lpstr>Further information</vt:lpstr>
      <vt:lpstr>Menopause – ‘the change’</vt:lpstr>
      <vt:lpstr>What is menopause?</vt:lpstr>
      <vt:lpstr>When does menopause happen?</vt:lpstr>
      <vt:lpstr>How to know if menopause has happened</vt:lpstr>
      <vt:lpstr>Why does menopause happen?</vt:lpstr>
      <vt:lpstr>Changes in periods before menopause</vt:lpstr>
      <vt:lpstr>Can you get pregnant?</vt:lpstr>
      <vt:lpstr>Know the symptoms of menopause</vt:lpstr>
      <vt:lpstr>Symptoms of menopause</vt:lpstr>
      <vt:lpstr>Symptoms of menopause</vt:lpstr>
      <vt:lpstr>Do all women have the same symptoms?</vt:lpstr>
      <vt:lpstr>Manage the symptoms of menopause</vt:lpstr>
      <vt:lpstr>How to feel better and stay healthy</vt:lpstr>
      <vt:lpstr>How to feel better and stay healthy</vt:lpstr>
      <vt:lpstr>How to feel better and stay healthy</vt:lpstr>
      <vt:lpstr>If menopause is bothering you</vt:lpstr>
      <vt:lpstr>Stay healthy after menopause</vt:lpstr>
      <vt:lpstr>Your health after menopause</vt:lpstr>
      <vt:lpstr>How to stay healthy after menopause</vt:lpstr>
      <vt:lpstr>How to stay healthy after menopause</vt:lpstr>
      <vt:lpstr>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2024-06-04T04:17:38Z</dcterms:created>
  <dcterms:modified xsi:type="dcterms:W3CDTF">2024-06-04T04:21:38Z</dcterms:modified>
</cp:coreProperties>
</file>