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88" autoAdjust="0"/>
  </p:normalViewPr>
  <p:slideViewPr>
    <p:cSldViewPr snapToGrid="0">
      <p:cViewPr varScale="1">
        <p:scale>
          <a:sx n="129" d="100"/>
          <a:sy n="129" d="100"/>
        </p:scale>
        <p:origin x="1494" y="132"/>
      </p:cViewPr>
      <p:guideLst/>
    </p:cSldViewPr>
  </p:slideViewPr>
  <p:notesTextViewPr>
    <p:cViewPr>
      <p:scale>
        <a:sx n="120" d="100"/>
        <a:sy n="120" d="100"/>
      </p:scale>
      <p:origin x="0" y="0"/>
    </p:cViewPr>
  </p:notesTextViewPr>
  <p:notesViewPr>
    <p:cSldViewPr snapToGrid="0">
      <p:cViewPr varScale="1">
        <p:scale>
          <a:sx n="116" d="100"/>
          <a:sy n="116" d="100"/>
        </p:scale>
        <p:origin x="11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A2830E1-F0B7-4DC6-B171-2B7EE8E8B0B0}" type="datetimeFigureOut">
              <a:rPr lang="en-AU" smtClean="0"/>
              <a:t>17/09/2024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6F67319-EFB6-466C-9066-6B973BB41FC2}" type="slidenum">
              <a:rPr lang="en-AU" smtClean="0"/>
              <a:t>‹#›</a:t>
            </a:fld>
            <a:endParaRPr lang="en-AU"/>
          </a:p>
        </p:txBody>
      </p:sp>
    </p:spTree>
    <p:extLst>
      <p:ext uri="{BB962C8B-B14F-4D97-AF65-F5344CB8AC3E}">
        <p14:creationId xmlns:p14="http://schemas.microsoft.com/office/powerpoint/2010/main" val="58291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1pPr>
    <a:lvl2pPr marL="4572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2pPr>
    <a:lvl3pPr marL="9144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3pPr>
    <a:lvl4pPr marL="13716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4pPr>
    <a:lvl5pPr marL="18288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Aft>
                <a:spcPct val="0"/>
              </a:spcAf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امروز در مورد </a:t>
            </a:r>
            <a:r>
              <a:rPr lang="fa-IR" sz="1200" b="1" i="0" u="none" strike="noStrike" baseline="0" dirty="0">
                <a:highlight>
                  <a:srgbClr val="000000">
                    <a:alpha val="0"/>
                  </a:srgbClr>
                </a:highlight>
                <a:latin typeface="Dubai" panose="020B0503030403030204" pitchFamily="34" charset="-78"/>
                <a:ea typeface="Calibri"/>
                <a:cs typeface="Dubai" panose="020B0503030403030204" pitchFamily="34" charset="-78"/>
              </a:rPr>
              <a:t>یائسگی</a:t>
            </a: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 صحبت خواهیم کرد: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یائسگی چیست</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چرا و چه زمانی اتفاق می افتد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علائم یائسگی چیست و چگونه می توان آنها را مدیریت کرد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چگونه از سلامت خود در دوران یائسگی و بعد از آن مراقبت کنیم.</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lnSpc>
                <a:spcPct val="100000"/>
              </a:lnSpc>
              <a:spcAft>
                <a:spcPct val="0"/>
              </a:spcAft>
            </a:pPr>
            <a:endParaRPr lang="en-AU" sz="1200" baseline="0" dirty="0">
              <a:latin typeface="Dubai" panose="020B0503030403030204" pitchFamily="34" charset="-78"/>
              <a:cs typeface="Dubai" panose="020B0503030403030204" pitchFamily="34" charset="-78"/>
            </a:endParaRPr>
          </a:p>
          <a:p>
            <a:pPr algn="r" rtl="1">
              <a:lnSpc>
                <a:spcPct val="100000"/>
              </a:lnSpc>
              <a:spcAft>
                <a:spcPct val="0"/>
              </a:spcAft>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یادداشت برای برگزار کننده : ما می دانیم که برای شرکت کنندگان از برخی فرهنگ ها ممکن است پیام های بهداشتی خاص مانند بحث در مورد رابطه جنسی و پیشگیری از بارداری نا مناسب باشد.  شما این اختیار را دارید که آن مطالب را ارائه ندهید یا نحوه ارائه آن‌ها را متناسب با شرکت‌کنندگان تغییر دهید.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1</a:t>
            </a:fld>
            <a:endParaRPr lang="en-AU"/>
          </a:p>
        </p:txBody>
      </p:sp>
    </p:spTree>
    <p:extLst>
      <p:ext uri="{BB962C8B-B14F-4D97-AF65-F5344CB8AC3E}">
        <p14:creationId xmlns:p14="http://schemas.microsoft.com/office/powerpoint/2010/main" val="254399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spcAft>
                <a:spcPct val="0"/>
              </a:spcAft>
              <a:buFont typeface="Arial" panose="020B0604020202020204" pitchFamily="34" charset="0"/>
              <a:buChar char="•"/>
              <a:tabLst>
                <a:tab pos="3430131" algn="l"/>
              </a:tabLs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در صورت نامنظم بودن پریود و تا 2 سال پس از آخرین پریود شما هنوز هم می توانید باردار شوید.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0000" indent="-180000" algn="r" rtl="1">
              <a:lnSpc>
                <a:spcPct val="100000"/>
              </a:lnSpc>
              <a:spcAft>
                <a:spcPct val="0"/>
              </a:spcAft>
              <a:buFont typeface="Arial" panose="020B0604020202020204" pitchFamily="34" charset="0"/>
              <a:buChar char="•"/>
              <a:tabLst>
                <a:tab pos="3430131" algn="l"/>
              </a:tabLs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اگر نمی خواهید باردار شوید، تا 2 سال پس از آخرین پریود از روش های پیشگیری از بارداری استفاده کنید.</a:t>
            </a:r>
          </a:p>
          <a:p>
            <a:pPr marL="180000" indent="-180000" algn="r" rtl="1">
              <a:lnSpc>
                <a:spcPct val="100000"/>
              </a:lnSpc>
              <a:spcAft>
                <a:spcPct val="0"/>
              </a:spcAft>
              <a:buFont typeface="Arial" panose="020B0604020202020204" pitchFamily="34" charset="0"/>
              <a:buChar char="•"/>
              <a:tabLst>
                <a:tab pos="3430131" algn="l"/>
              </a:tabLs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پیشگیری از بارداری</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کاری است که می توانید انجام دهید، چیزی که می توانید بخورید یا استفاده کنید، در صورتی که رابطه جنسی دارید اما نمی خواهید باردار شوید، مانند استفاده از کاندوم یا مصرف قرص های خاصی که مانع باردار شدن زنان می شود. </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lnSpc>
                <a:spcPct val="100000"/>
              </a:lnSpc>
              <a:spcAft>
                <a:spcPct val="0"/>
              </a:spcAft>
            </a:pPr>
            <a:endParaRPr lang="en-AU" sz="1200" baseline="0" dirty="0">
              <a:latin typeface="Dubai" panose="020B0503030403030204" pitchFamily="34" charset="-78"/>
              <a:cs typeface="Dubai" panose="020B0503030403030204" pitchFamily="34" charset="-78"/>
            </a:endParaRPr>
          </a:p>
          <a:p>
            <a:pPr algn="r" rtl="1">
              <a:lnSpc>
                <a:spcPct val="100000"/>
              </a:lnSpc>
              <a:spcAft>
                <a:spcPct val="0"/>
              </a:spcAft>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یادداشت برای برگزار کننده: اگر برای شرکت‌کنندگان مناسب نیست، می‌توانید این پیام را حذف کنید یا به روش دیگری ارائه دهید.</a:t>
            </a:r>
          </a:p>
          <a:p>
            <a:pPr algn="r">
              <a:lnSpc>
                <a:spcPct val="100000"/>
              </a:lnSpc>
              <a:spcAft>
                <a:spcPct val="0"/>
              </a:spcAft>
            </a:pPr>
            <a:r>
              <a:rPr lang="en-AU" sz="1200" baseline="0" dirty="0">
                <a:latin typeface="Dubai" panose="020B0503030403030204" pitchFamily="34" charset="-78"/>
                <a:cs typeface="Dubai" panose="020B0503030403030204" pitchFamily="34" charset="-78"/>
              </a:rPr>
              <a:t> </a:t>
            </a:r>
          </a:p>
        </p:txBody>
      </p:sp>
      <p:sp>
        <p:nvSpPr>
          <p:cNvPr id="4" name="Slide Number Placeholder 3"/>
          <p:cNvSpPr>
            <a:spLocks noGrp="1"/>
          </p:cNvSpPr>
          <p:nvPr>
            <p:ph type="sldNum" sz="quarter" idx="5"/>
          </p:nvPr>
        </p:nvSpPr>
        <p:spPr/>
        <p:txBody>
          <a:bodyPr/>
          <a:lstStyle/>
          <a:p>
            <a:fld id="{C6F67319-EFB6-466C-9066-6B973BB41FC2}" type="slidenum">
              <a:rPr lang="en-AU" smtClean="0"/>
              <a:t>10</a:t>
            </a:fld>
            <a:endParaRPr lang="en-AU"/>
          </a:p>
        </p:txBody>
      </p:sp>
    </p:spTree>
    <p:extLst>
      <p:ext uri="{BB962C8B-B14F-4D97-AF65-F5344CB8AC3E}">
        <p14:creationId xmlns:p14="http://schemas.microsoft.com/office/powerpoint/2010/main" val="142224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baseline="0" dirty="0">
                <a:highlight>
                  <a:srgbClr val="000000">
                    <a:alpha val="0"/>
                  </a:srgbClr>
                </a:highlight>
                <a:latin typeface="Arial" panose="020B0604020202020204" pitchFamily="34" charset="0"/>
              </a:rPr>
              <a:t>بیایید در مورد علائم یائسگی صحبت کنیم.</a:t>
            </a:r>
          </a:p>
          <a:p>
            <a:pPr algn="r"/>
            <a:endParaRPr lang="en-AU" dirty="0"/>
          </a:p>
        </p:txBody>
      </p:sp>
      <p:sp>
        <p:nvSpPr>
          <p:cNvPr id="4" name="Slide Number Placeholder 3"/>
          <p:cNvSpPr>
            <a:spLocks noGrp="1"/>
          </p:cNvSpPr>
          <p:nvPr>
            <p:ph type="sldNum" sz="quarter" idx="5"/>
          </p:nvPr>
        </p:nvSpPr>
        <p:spPr/>
        <p:txBody>
          <a:bodyPr/>
          <a:lstStyle/>
          <a:p>
            <a:fld id="{C6F67319-EFB6-466C-9066-6B973BB41FC2}" type="slidenum">
              <a:rPr lang="en-AU" smtClean="0"/>
              <a:t>11</a:t>
            </a:fld>
            <a:endParaRPr lang="en-AU"/>
          </a:p>
        </p:txBody>
      </p:sp>
    </p:spTree>
    <p:extLst>
      <p:ext uri="{BB962C8B-B14F-4D97-AF65-F5344CB8AC3E}">
        <p14:creationId xmlns:p14="http://schemas.microsoft.com/office/powerpoint/2010/main" val="105061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lnSpc>
                <a:spcPct val="100000"/>
              </a:lnSpc>
              <a:spcAft>
                <a:spcPct val="0"/>
              </a:spcAft>
              <a:buFont typeface="Arial" panose="020B0604020202020204" pitchFamily="34" charset="0"/>
              <a:buNone/>
              <a:tabLst>
                <a:tab pos="3430131" algn="l"/>
              </a:tabLs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نزدیک زمان یائسگی، ممکن است متوجه تغییراتی در بدن و احساس خود شوید.  این تغییرات علائم یائسگی هستند. </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0" indent="0" algn="r">
              <a:lnSpc>
                <a:spcPct val="100000"/>
              </a:lnSpc>
              <a:spcAft>
                <a:spcPct val="0"/>
              </a:spcAft>
              <a:buFont typeface="Arial" panose="020B0604020202020204" pitchFamily="34" charset="0"/>
              <a:buNone/>
              <a:tabLst>
                <a:tab pos="3430131" algn="l"/>
              </a:tabLst>
            </a:pPr>
            <a:endParaRPr lang="en-AU" sz="1200" baseline="0" dirty="0">
              <a:latin typeface="Dubai" panose="020B0503030403030204" pitchFamily="34" charset="-78"/>
              <a:ea typeface="Calibri" panose="020F0502020204030204" pitchFamily="34" charset="0"/>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12</a:t>
            </a:fld>
            <a:endParaRPr lang="en-AU"/>
          </a:p>
        </p:txBody>
      </p:sp>
    </p:spTree>
    <p:extLst>
      <p:ext uri="{BB962C8B-B14F-4D97-AF65-F5344CB8AC3E}">
        <p14:creationId xmlns:p14="http://schemas.microsoft.com/office/powerpoint/2010/main" val="224943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Aft>
                <a:spcPct val="0"/>
              </a:spcAf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ممکن است این علائم یائسگی را داشته باشید: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2667" indent="-182667"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گرگرفتگی – زمانی که به طور ناگهانی احساس گرما می کنید و شروع به عرق کردن می کنید </a:t>
            </a:r>
          </a:p>
          <a:p>
            <a:pPr marL="182667" indent="-182667"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تعریق شبانه - وقتی در طول شب زیاد عرق می کنید، لباس ها و ملحفه هایتان خیس می شوند.</a:t>
            </a:r>
          </a:p>
          <a:p>
            <a:pPr marL="182667" indent="-182667" algn="r" rtl="1">
              <a:lnSpc>
                <a:spcPct val="100000"/>
              </a:lnSpc>
              <a:spcAft>
                <a:spcPct val="0"/>
              </a:spcAft>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Calibri"/>
                <a:cs typeface="Dubai" panose="020B0503030403030204" pitchFamily="34" charset="-78"/>
              </a:rPr>
              <a:t>خشکی واژن</a:t>
            </a: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 که می تواند باعث دردناک شدن رابطه جنسی برای شما شود </a:t>
            </a:r>
          </a:p>
          <a:p>
            <a:pPr marL="182667" indent="-182667" algn="r" rtl="1">
              <a:lnSpc>
                <a:spcPct val="100000"/>
              </a:lnSpc>
              <a:spcAft>
                <a:spcPct val="0"/>
              </a:spcAft>
              <a:buFont typeface="Arial" panose="020B0604020202020204" pitchFamily="34" charset="0"/>
              <a:buChar char="•"/>
            </a:pPr>
            <a:r>
              <a:rPr lang="fa-IR" sz="1200" b="0" i="0" u="none" strike="noStrike" kern="1200" cap="none" baseline="0" noProof="0" dirty="0">
                <a:solidFill>
                  <a:schemeClr val="tx1"/>
                </a:solidFill>
                <a:highlight>
                  <a:srgbClr val="000000">
                    <a:alpha val="0"/>
                  </a:srgbClr>
                </a:highlight>
                <a:latin typeface="Dubai" panose="020B0503030403030204" pitchFamily="34" charset="-78"/>
                <a:ea typeface="Yu Mincho" panose="02020400000000000000" pitchFamily="18" charset="-128"/>
                <a:cs typeface="Dubai" panose="020B0503030403030204" pitchFamily="34" charset="-78"/>
              </a:rPr>
              <a:t>درد هنگام ادرار و عفونت های مکرر</a:t>
            </a:r>
            <a:r>
              <a:rPr lang="fa-IR" sz="1200" b="0" i="0" u="none" strike="noStrike" kern="1200" cap="none" baseline="0" noProof="0" dirty="0">
                <a:solidFill>
                  <a:schemeClr val="tx1"/>
                </a:solidFill>
                <a:highlight>
                  <a:srgbClr val="000000">
                    <a:alpha val="0"/>
                  </a:srgbClr>
                </a:highlight>
                <a:latin typeface="Dubai" panose="020B0503030403030204" pitchFamily="34" charset="-78"/>
                <a:cs typeface="Dubai" panose="020B0503030403030204" pitchFamily="34" charset="-78"/>
              </a:rPr>
              <a:t> </a:t>
            </a:r>
          </a:p>
          <a:p>
            <a:pPr marL="182667" indent="-182667"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بدن درد - زمانی که در بدن تان احساس ناراحتی می کنید </a:t>
            </a:r>
          </a:p>
          <a:p>
            <a:pPr marL="182667" indent="-182667"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سردرد</a:t>
            </a:r>
          </a:p>
          <a:p>
            <a:pPr algn="r" rtl="1">
              <a:lnSpc>
                <a:spcPct val="100000"/>
              </a:lnSpc>
              <a:spcAft>
                <a:spcPct val="0"/>
              </a:spcAft>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بسیاری از زنان این علائم را دارند.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13</a:t>
            </a:fld>
            <a:endParaRPr lang="en-AU"/>
          </a:p>
        </p:txBody>
      </p:sp>
    </p:spTree>
    <p:extLst>
      <p:ext uri="{BB962C8B-B14F-4D97-AF65-F5344CB8AC3E}">
        <p14:creationId xmlns:p14="http://schemas.microsoft.com/office/powerpoint/2010/main" val="273032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Aft>
                <a:spcPct val="0"/>
              </a:spcAf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همچنین ممکن است:</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2667" indent="-182667"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بیش از حد معمول احساس خستگی کنید</a:t>
            </a:r>
          </a:p>
          <a:p>
            <a:pPr marL="182667" indent="-182667" algn="r" defTabSz="966612" rtl="1">
              <a:lnSpc>
                <a:spcPct val="100000"/>
              </a:lnSpc>
              <a:spcAft>
                <a:spcPct val="0"/>
              </a:spcAft>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مشکل به خواب رفتن یا خواب ماندن دارید.</a:t>
            </a:r>
            <a:endParaRPr lang="en-AU" sz="1200" b="0" i="0" u="none" strike="noStrike" baseline="0" dirty="0">
              <a:highlight>
                <a:srgbClr val="000000">
                  <a:alpha val="0"/>
                </a:srgbClr>
              </a:highlight>
              <a:latin typeface="Dubai" panose="020B0503030403030204" pitchFamily="34" charset="-78"/>
              <a:ea typeface="Calibri"/>
              <a:cs typeface="Dubai" panose="020B0503030403030204" pitchFamily="34" charset="-78"/>
            </a:endParaRPr>
          </a:p>
          <a:p>
            <a:pPr marL="182667" indent="-182667" algn="r" defTabSz="966612" rtl="1">
              <a:lnSpc>
                <a:spcPct val="100000"/>
              </a:lnSpc>
              <a:spcAft>
                <a:spcPct val="0"/>
              </a:spcAft>
              <a:buFont typeface="Arial" panose="020B0604020202020204" pitchFamily="34" charset="0"/>
              <a:buChar char="•"/>
              <a:defRPr/>
            </a:pPr>
            <a:endParaRPr lang="en-AU" sz="1200" baseline="0" dirty="0">
              <a:latin typeface="Dubai" panose="020B0503030403030204" pitchFamily="34" charset="-78"/>
              <a:ea typeface="Calibri" panose="020F0502020204030204" pitchFamily="34" charset="0"/>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14</a:t>
            </a:fld>
            <a:endParaRPr lang="en-AU"/>
          </a:p>
        </p:txBody>
      </p:sp>
    </p:spTree>
    <p:extLst>
      <p:ext uri="{BB962C8B-B14F-4D97-AF65-F5344CB8AC3E}">
        <p14:creationId xmlns:p14="http://schemas.microsoft.com/office/powerpoint/2010/main" val="2109104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Aft>
                <a:spcPct val="0"/>
              </a:spcAf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همچنین ممکن است:</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Calibri"/>
                <a:cs typeface="Dubai" panose="020B0503030403030204" pitchFamily="34" charset="-78"/>
              </a:rPr>
              <a:t>احساس عبوسی یا ناراحتی کنید</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افزایش وزن پیدا کنید، به خصوص در اطراف کمر.</a:t>
            </a:r>
            <a:endParaRPr lang="en-AU" sz="1200" kern="1200" baseline="0" dirty="0">
              <a:solidFill>
                <a:schemeClr val="tx1"/>
              </a:solidFill>
              <a:latin typeface="Dubai" panose="020B0503030403030204" pitchFamily="34" charset="-78"/>
              <a:ea typeface="Calibri" panose="020F0502020204030204" pitchFamily="34" charset="0"/>
              <a:cs typeface="Dubai" panose="020B0503030403030204" pitchFamily="34" charset="-78"/>
            </a:endParaRPr>
          </a:p>
          <a:p>
            <a:pPr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15</a:t>
            </a:fld>
            <a:endParaRPr lang="en-AU"/>
          </a:p>
        </p:txBody>
      </p:sp>
    </p:spTree>
    <p:extLst>
      <p:ext uri="{BB962C8B-B14F-4D97-AF65-F5344CB8AC3E}">
        <p14:creationId xmlns:p14="http://schemas.microsoft.com/office/powerpoint/2010/main" val="1741210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algn="r" defTabSz="966612" rtl="1">
              <a:lnSpc>
                <a:spcPct val="100000"/>
              </a:lnSpc>
              <a:spcBef>
                <a:spcPct val="0"/>
              </a:spcBef>
              <a:spcAft>
                <a:spcPct val="0"/>
              </a:spcAft>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هر زن تجربه متفاوتی از یائسگی خواهد داشت. </a:t>
            </a:r>
          </a:p>
          <a:p>
            <a:pPr marL="182667" marR="0" lvl="0" indent="-182667" algn="r" defTabSz="966612"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solidFill>
                  <a:srgbClr val="000000"/>
                </a:solidFill>
                <a:highlight>
                  <a:srgbClr val="000000">
                    <a:alpha val="0"/>
                  </a:srgbClr>
                </a:highlight>
                <a:latin typeface="Dubai" panose="020B0503030403030204" pitchFamily="34" charset="-78"/>
                <a:cs typeface="Dubai" panose="020B0503030403030204" pitchFamily="34" charset="-78"/>
              </a:rPr>
              <a:t>شما ممکن است هیچ علامتی نداشته باشید، ممکن است فقط علائم کمی داشته باشید، یا ممکن است علائمی داشته باشید که کنار آمدن با آنها بسیار سخت است.</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16</a:t>
            </a:fld>
            <a:endParaRPr lang="en-AU"/>
          </a:p>
        </p:txBody>
      </p:sp>
    </p:spTree>
    <p:extLst>
      <p:ext uri="{BB962C8B-B14F-4D97-AF65-F5344CB8AC3E}">
        <p14:creationId xmlns:p14="http://schemas.microsoft.com/office/powerpoint/2010/main" val="2911122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علائم رایج، مانند احساس گرما و عرق کردن، اغلب خود به خود از بین می روند. بسیاری از زنان می توانند بدون هیچ گونه درمان دارویی با این علائم کنار بیایند.  </a:t>
            </a:r>
          </a:p>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برخی از تغییرات در بدن شما، مانند خشکی واژن، ممکن است ادامه داشته باشد و ممکن است برای کمک به شما برای مقابله با آنها نیاز به درمان پزشکی داشته باشید.</a:t>
            </a:r>
          </a:p>
          <a:p>
            <a:pPr marL="181240" marR="0" lvl="0" indent="-18124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بیایید اکنون در مورد آنچه که می توانیم انجام دهیم تا علائم کاهش یافته و احساس بهتری داشته باشید، صحبت کنیم.</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1240" indent="-181240" algn="r">
              <a:lnSpc>
                <a:spcPct val="100000"/>
              </a:lnSpc>
              <a:spcAft>
                <a:spcPct val="0"/>
              </a:spcAft>
              <a:buFont typeface="Arial" panose="020B0604020202020204" pitchFamily="34" charset="0"/>
              <a:buChar char="•"/>
            </a:pPr>
            <a:endParaRPr lang="en-AU" sz="1200" baseline="0" dirty="0">
              <a:latin typeface="Dubai" panose="020B0503030403030204" pitchFamily="34" charset="-78"/>
              <a:ea typeface="Calibri" panose="020F0502020204030204" pitchFamily="34" charset="0"/>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17</a:t>
            </a:fld>
            <a:endParaRPr lang="en-AU"/>
          </a:p>
        </p:txBody>
      </p:sp>
    </p:spTree>
    <p:extLst>
      <p:ext uri="{BB962C8B-B14F-4D97-AF65-F5344CB8AC3E}">
        <p14:creationId xmlns:p14="http://schemas.microsoft.com/office/powerpoint/2010/main" val="3445858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baseline="0" dirty="0">
                <a:highlight>
                  <a:srgbClr val="000000">
                    <a:alpha val="0"/>
                  </a:srgbClr>
                </a:highlight>
                <a:latin typeface="Arial" panose="020B0604020202020204" pitchFamily="34" charset="0"/>
              </a:rPr>
              <a:t>اگر علائم یائسگی شما را آزار می دهد، کارهایی وجود دارد که می توانید انجام دهید تا احساس بهتری داشته باشید.</a:t>
            </a:r>
          </a:p>
          <a:p>
            <a:pPr algn="r"/>
            <a:endParaRPr lang="en-AU" dirty="0"/>
          </a:p>
        </p:txBody>
      </p:sp>
      <p:sp>
        <p:nvSpPr>
          <p:cNvPr id="4" name="Slide Number Placeholder 3"/>
          <p:cNvSpPr>
            <a:spLocks noGrp="1"/>
          </p:cNvSpPr>
          <p:nvPr>
            <p:ph type="sldNum" sz="quarter" idx="5"/>
          </p:nvPr>
        </p:nvSpPr>
        <p:spPr/>
        <p:txBody>
          <a:bodyPr/>
          <a:lstStyle/>
          <a:p>
            <a:fld id="{C6F67319-EFB6-466C-9066-6B973BB41FC2}" type="slidenum">
              <a:rPr lang="en-AU" smtClean="0"/>
              <a:t>18</a:t>
            </a:fld>
            <a:endParaRPr lang="en-AU"/>
          </a:p>
        </p:txBody>
      </p:sp>
    </p:spTree>
    <p:extLst>
      <p:ext uri="{BB962C8B-B14F-4D97-AF65-F5344CB8AC3E}">
        <p14:creationId xmlns:p14="http://schemas.microsoft.com/office/powerpoint/2010/main" val="267734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spcAft>
                <a:spcPct val="0"/>
              </a:spcAf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برای احساس بهتر و سالم ماندن در دوران یائسگی و بعد از آن:</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غذاهای سالم بخورید - سبزیجات، میوه، غلات کامل، گوشت بدون چربی (بدون چربی زیاد)، ماهی، شیر و ماست طبیعی</a:t>
            </a: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نوشیدن مقدار زیادی آب - </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روزانه 2 لیتر یعنی 8 فنجان مایعات و بیشتر آن آب مصرف کنید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سیگار نکشید.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19</a:t>
            </a:fld>
            <a:endParaRPr lang="en-AU"/>
          </a:p>
        </p:txBody>
      </p:sp>
    </p:spTree>
    <p:extLst>
      <p:ext uri="{BB962C8B-B14F-4D97-AF65-F5344CB8AC3E}">
        <p14:creationId xmlns:p14="http://schemas.microsoft.com/office/powerpoint/2010/main" val="124392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6F67319-EFB6-466C-9066-6B973BB41FC2}" type="slidenum">
              <a:rPr lang="en-AU" smtClean="0"/>
              <a:t>2</a:t>
            </a:fld>
            <a:endParaRPr lang="en-AU"/>
          </a:p>
        </p:txBody>
      </p:sp>
    </p:spTree>
    <p:extLst>
      <p:ext uri="{BB962C8B-B14F-4D97-AF65-F5344CB8AC3E}">
        <p14:creationId xmlns:p14="http://schemas.microsoft.com/office/powerpoint/2010/main" val="3139532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algn="r" rtl="1">
              <a:lnSpc>
                <a:spcPct val="100000"/>
              </a:lnSpc>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هر روز تحرک داشته باشید. به عنوان مثال، به پیاده روی، ورزش، کار در باغ، شنا، رقص بروید.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2667" indent="-182667" algn="r" rtl="1">
              <a:lnSpc>
                <a:spcPct val="100000"/>
              </a:lnSpc>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هر شب حدود 8 ساعت بخوابید.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20</a:t>
            </a:fld>
            <a:endParaRPr lang="en-AU"/>
          </a:p>
        </p:txBody>
      </p:sp>
    </p:spTree>
    <p:extLst>
      <p:ext uri="{BB962C8B-B14F-4D97-AF65-F5344CB8AC3E}">
        <p14:creationId xmlns:p14="http://schemas.microsoft.com/office/powerpoint/2010/main" val="222350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سعی کنید خنک بمانید: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380556" lvl="1" indent="-180000" algn="r" rtl="1">
              <a:lnSpc>
                <a:spcPct val="100000"/>
              </a:lnSpc>
              <a:spcAft>
                <a:spcPct val="0"/>
              </a:spcAft>
              <a:buFont typeface="Calibri" panose="020F050202020403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از پنکه یا تهویه مطبوع، بادبزن و اسپری آب</a:t>
            </a:r>
            <a:r>
              <a:rPr lang="fa-IR" sz="1200" b="0" i="0" u="none" strike="noStrike" baseline="0" dirty="0">
                <a:solidFill>
                  <a:srgbClr val="000000"/>
                </a:solidFill>
                <a:highlight>
                  <a:srgbClr val="000000">
                    <a:alpha val="0"/>
                  </a:srgbClr>
                </a:highlight>
                <a:latin typeface="Dubai" panose="020B0503030403030204" pitchFamily="34" charset="-78"/>
                <a:ea typeface="Calibri"/>
                <a:cs typeface="Dubai" panose="020B0503030403030204" pitchFamily="34" charset="-78"/>
              </a:rPr>
              <a:t> استفاده کنید</a:t>
            </a:r>
            <a:endParaRPr lang="en-AU" sz="1200" baseline="0" dirty="0">
              <a:solidFill>
                <a:srgbClr val="000000"/>
              </a:solidFill>
              <a:latin typeface="Dubai" panose="020B0503030403030204" pitchFamily="34" charset="-78"/>
              <a:ea typeface="Calibri" panose="020F0502020204030204" pitchFamily="34" charset="0"/>
              <a:cs typeface="Dubai" panose="020B0503030403030204" pitchFamily="34" charset="-78"/>
            </a:endParaRPr>
          </a:p>
          <a:p>
            <a:pPr marL="380556" lvl="1" indent="-180000" algn="r" rtl="1">
              <a:lnSpc>
                <a:spcPct val="100000"/>
              </a:lnSpc>
              <a:spcAft>
                <a:spcPct val="0"/>
              </a:spcAft>
              <a:buFont typeface="Calibri" panose="020F0502020204030204" pitchFamily="34" charset="0"/>
              <a:buChar char="-"/>
            </a:pPr>
            <a:r>
              <a:rPr lang="fa-IR" sz="1200" b="0" i="0" u="none" strike="noStrike" baseline="0" dirty="0">
                <a:solidFill>
                  <a:srgbClr val="000000"/>
                </a:solidFill>
                <a:highlight>
                  <a:srgbClr val="000000">
                    <a:alpha val="0"/>
                  </a:srgbClr>
                </a:highlight>
                <a:latin typeface="Dubai" panose="020B0503030403030204" pitchFamily="34" charset="-78"/>
                <a:ea typeface="Calibri"/>
                <a:cs typeface="Dubai" panose="020B0503030403030204" pitchFamily="34" charset="-78"/>
              </a:rPr>
              <a:t> لباس لایه لایه بپوشید که وقتی گرم تان شد به راحتی آن‌ها را دربیاورید</a:t>
            </a:r>
          </a:p>
          <a:p>
            <a:pPr marL="380556" lvl="1" indent="-180000" algn="r" rtl="1">
              <a:lnSpc>
                <a:spcPct val="100000"/>
              </a:lnSpc>
              <a:spcAft>
                <a:spcPct val="0"/>
              </a:spcAft>
              <a:buFont typeface="Calibri" panose="020F0502020204030204" pitchFamily="34" charset="0"/>
              <a:buChar char="-"/>
            </a:pPr>
            <a:r>
              <a:rPr lang="fa-IR" sz="1200" b="0" i="0" u="none" strike="noStrike" baseline="0" dirty="0">
                <a:solidFill>
                  <a:srgbClr val="000000"/>
                </a:solidFill>
                <a:highlight>
                  <a:srgbClr val="000000">
                    <a:alpha val="0"/>
                  </a:srgbClr>
                </a:highlight>
                <a:latin typeface="Dubai" panose="020B0503030403030204" pitchFamily="34" charset="-78"/>
                <a:ea typeface="Calibri"/>
                <a:cs typeface="Dubai" panose="020B0503030403030204" pitchFamily="34" charset="-78"/>
              </a:rPr>
              <a:t>نوشیدنی های سرد بخورید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2667" indent="-182667"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از روان کننده ها استفاده کنید. روان کننده ها ژل ها، مایعات و روغن های خاصی هستند که می توانید آنها را در داخل واژن و روی آلت تناسلی همسرتان بمالید تا واژن را مرطوب تر کرده و از درد در حین رابطه جنسی جلوگیری کنید. می توانید آنها را در داروخانه یا سوپرمارکت خریداری کنید.</a:t>
            </a:r>
            <a:endParaRPr lang="en-AU" sz="1200" baseline="0" dirty="0">
              <a:latin typeface="Dubai" panose="020B0503030403030204" pitchFamily="34" charset="-78"/>
              <a:cs typeface="Dubai" panose="020B0503030403030204" pitchFamily="34" charset="-78"/>
            </a:endParaRPr>
          </a:p>
          <a:p>
            <a:pPr marL="0" marR="0" lvl="0" indent="0" algn="r" defTabSz="914400" rtl="0" eaLnBrk="1" fontAlgn="auto" latinLnBrk="0" hangingPunct="1">
              <a:lnSpc>
                <a:spcPct val="100000"/>
              </a:lnSpc>
              <a:spcBef>
                <a:spcPct val="0"/>
              </a:spcBef>
              <a:spcAft>
                <a:spcPct val="0"/>
              </a:spcAft>
              <a:buClrTx/>
              <a:buSzTx/>
              <a:buFontTx/>
              <a:buNone/>
              <a:defRPr/>
            </a:pPr>
            <a:endParaRPr lang="en-AU" sz="1200" i="1" baseline="0" dirty="0">
              <a:latin typeface="Dubai" panose="020B0503030403030204" pitchFamily="34" charset="-78"/>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یادداشت برای برگزارکننده: در صورتی که مضمون ارائه شده برای شرکت کنندگان مناسب نباشد، می توانید پیام مربوط به روان کننده ها را حذف کنید یا آن را به شکل دیگری ارائه کنید.</a:t>
            </a:r>
          </a:p>
          <a:p>
            <a:pPr algn="r"/>
            <a:endParaRPr lang="en-AU" sz="1200"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21</a:t>
            </a:fld>
            <a:endParaRPr lang="en-AU"/>
          </a:p>
        </p:txBody>
      </p:sp>
    </p:spTree>
    <p:extLst>
      <p:ext uri="{BB962C8B-B14F-4D97-AF65-F5344CB8AC3E}">
        <p14:creationId xmlns:p14="http://schemas.microsoft.com/office/powerpoint/2010/main" val="998639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کارهایی مانند یوگا یا مدیتیشن را امتحان کنید تا به آرامش برسید. </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با افراد دیگر ارتباط برقرار کنید - زمانی را با خانواده خود بگذرانید، با دوستان خود تماس بگیرید یا با آنها به پیاده روی یا صرف غذا بروید، با همسایه ها گپ بزنید.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22</a:t>
            </a:fld>
            <a:endParaRPr lang="en-AU"/>
          </a:p>
        </p:txBody>
      </p:sp>
    </p:spTree>
    <p:extLst>
      <p:ext uri="{BB962C8B-B14F-4D97-AF65-F5344CB8AC3E}">
        <p14:creationId xmlns:p14="http://schemas.microsoft.com/office/powerpoint/2010/main" val="475827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ممکن است چیزهایی از کشور خود و فرهنگ خود بدانید که ممکن است به شما در مقابله با علائم یائسگی کمک کند. </a:t>
            </a:r>
          </a:p>
          <a:p>
            <a:pPr marL="180000" indent="-18000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برخی از این موارد خوب هستند اما ممکن است برخی دیگر ایمن نباشند. اگر در مورد آنها مطمئن نیستید با پزشک یا پرستار خود صحبت کنید.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23</a:t>
            </a:fld>
            <a:endParaRPr lang="en-AU"/>
          </a:p>
        </p:txBody>
      </p:sp>
    </p:spTree>
    <p:extLst>
      <p:ext uri="{BB962C8B-B14F-4D97-AF65-F5344CB8AC3E}">
        <p14:creationId xmlns:p14="http://schemas.microsoft.com/office/powerpoint/2010/main" val="4060385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در موارد زیر با پزشک یا پرستار خود صحبت کنید:</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کنار آمدن با یائسگی برای شما خیلی سخت است </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علائم یائسگی شما را آزار می دهد یا شما را از انجام کاری که می خواهید در زندگی روزمره خود انجام دهید باز می دارد</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شما نگران سلامتی خود هستید</a:t>
            </a:r>
            <a:endParaRPr lang="en-AU" sz="1200"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24</a:t>
            </a:fld>
            <a:endParaRPr lang="en-AU"/>
          </a:p>
        </p:txBody>
      </p:sp>
    </p:spTree>
    <p:extLst>
      <p:ext uri="{BB962C8B-B14F-4D97-AF65-F5344CB8AC3E}">
        <p14:creationId xmlns:p14="http://schemas.microsoft.com/office/powerpoint/2010/main" val="2551363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در استرالیا، درمان های مختلفی برای کمک به شما برای مقابله با علائم یائسگی وجود دارد.</a:t>
            </a:r>
          </a:p>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برای صحبت در مورد گزینه های مختلف و یافتن درمانی که برای شما مناسب است، </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یک وقت ملاقات با</a:t>
            </a: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 پزشک یا پرستار خود بگیرید.</a:t>
            </a:r>
          </a:p>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پزشک همچنین می تواند دارویی را به شما توصیه کند تا به شما کمک کند احساس بهتری داشته باشید.</a:t>
            </a: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25</a:t>
            </a:fld>
            <a:endParaRPr lang="en-AU"/>
          </a:p>
        </p:txBody>
      </p:sp>
    </p:spTree>
    <p:extLst>
      <p:ext uri="{BB962C8B-B14F-4D97-AF65-F5344CB8AC3E}">
        <p14:creationId xmlns:p14="http://schemas.microsoft.com/office/powerpoint/2010/main" val="3646371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بسیار مهم است که بعد از یائسگی سالم بمانید. </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26</a:t>
            </a:fld>
            <a:endParaRPr lang="en-AU"/>
          </a:p>
        </p:txBody>
      </p:sp>
    </p:spTree>
    <p:extLst>
      <p:ext uri="{BB962C8B-B14F-4D97-AF65-F5344CB8AC3E}">
        <p14:creationId xmlns:p14="http://schemas.microsoft.com/office/powerpoint/2010/main" val="1775531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سلامتی شما بعد از یائسگی تغییر می کند. خطر ابتلا شما به این بیماری ها بیشتر است: </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بیماری قلبی - به عنوان مثال، حمله قلبی یا سکته</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پوکی استخوان - زمانی که استخوان های شما ضعیف می شوند و می توانند راحت تر بشکنند</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دیابت نوع 2 - زمانی که قند زیادی در خون شما وجود دارد که می تواند به برخی از قسمت های بدن شما آسیب برساند</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زوال عقل - بیماری که بر مغز شما تأثیر می گذارد</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برخی انواع سرطان</a:t>
            </a:r>
          </a:p>
          <a:p>
            <a:pPr marL="0" indent="0" algn="r" defTabSz="966612" rtl="1">
              <a:buFont typeface="Arial" panose="020B0604020202020204" pitchFamily="34" charset="0"/>
              <a:buNone/>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بسیار مهم است که بعد از یائسگی مراقب سلامتی خود باشید.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27</a:t>
            </a:fld>
            <a:endParaRPr lang="en-AU"/>
          </a:p>
        </p:txBody>
      </p:sp>
    </p:spTree>
    <p:extLst>
      <p:ext uri="{BB962C8B-B14F-4D97-AF65-F5344CB8AC3E}">
        <p14:creationId xmlns:p14="http://schemas.microsoft.com/office/powerpoint/2010/main" val="408596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کارهای زیادی وجود دارد که می توانید انجام دهید که به شما کمک می کند بعد از یائسگی سالم بمانید.</a:t>
            </a: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28</a:t>
            </a:fld>
            <a:endParaRPr lang="en-AU"/>
          </a:p>
        </p:txBody>
      </p:sp>
    </p:spTree>
    <p:extLst>
      <p:ext uri="{BB962C8B-B14F-4D97-AF65-F5344CB8AC3E}">
        <p14:creationId xmlns:p14="http://schemas.microsoft.com/office/powerpoint/2010/main" val="1971182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سعی کنید وزن مناسبی داشته باشید.</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از غذاهای سالم مانند میوه ها و سبزیجات رنگارنگ، غلات کامل، گوشت بدون چربی، مرغ، ماهی، توفو، آجیل و دانه ها، شیر، ماست استفاده کنید.</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استفاده از این موارد را محدود کنید:</a:t>
            </a:r>
          </a:p>
          <a:p>
            <a:pPr marL="381600" lvl="1" indent="-181240" algn="r" defTabSz="966612" rtl="1">
              <a:buFontTx/>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غذاهای شیرین، مانند کیک، کلوچه، شیرینی، آب نبات، شکلات</a:t>
            </a:r>
          </a:p>
          <a:p>
            <a:pPr marL="381600" lvl="1" indent="-181240" algn="r" defTabSz="966612" rtl="1">
              <a:buFontTx/>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نوشیدنی های شیرین مانند </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نوشابه های گازدار، دمنوش ها، نوشیدنی های ورزشی و انرژی زا</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381600" lvl="1" indent="-181240" algn="r" defTabSz="966612" rtl="1">
              <a:buFontTx/>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غذاهای سرخ شده، مانند سیب زمینی سرخ شده، </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همبرگر فست فود، چیپس.</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29</a:t>
            </a:fld>
            <a:endParaRPr lang="en-AU"/>
          </a:p>
        </p:txBody>
      </p:sp>
    </p:spTree>
    <p:extLst>
      <p:ext uri="{BB962C8B-B14F-4D97-AF65-F5344CB8AC3E}">
        <p14:creationId xmlns:p14="http://schemas.microsoft.com/office/powerpoint/2010/main" val="282612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سلامت من.</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مجموعه ابزار آموزشی برای کمک به سازمان‌ها و مربی‌ها در ارائه اطلاعات سلامت به خانم‌های با پیشینه مهاجر و پناهنده است. این مجموعه ابزار، همچنین گفتگو با خانم‌ها درباره سلامتشان را ترغیب می‌کند. </a:t>
            </a:r>
          </a:p>
          <a:p>
            <a:pPr algn="r" defTabSz="966612" rtl="1">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مجموعه ابزار، مجموعه‌ای در حال گسترش از ارائه‌ها درباره موضوع‌های مهم سلامت مانند زندگی سالم، سلامت عاطفی، یائسگی و سلامت جنسی است.</a:t>
            </a:r>
          </a:p>
          <a:p>
            <a:pPr algn="r" defTabSz="966612" rtl="1">
              <a:lnSpc>
                <a:spcPct val="90000"/>
              </a:lnSpc>
              <a:spcBef>
                <a:spcPts val="634"/>
              </a:spcBef>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اطلاعات بیشتر و فهرستی از ارائه‌های موجود به انگلیسی و سایر زبان‌ها، </a:t>
            </a:r>
            <a:r>
              <a:rPr lang="fa-I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را ببینید.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C6F67319-EFB6-466C-9066-6B973BB41FC2}" type="slidenum">
              <a:rPr lang="en-AU" smtClean="0"/>
              <a:t>3</a:t>
            </a:fld>
            <a:endParaRPr lang="en-AU"/>
          </a:p>
        </p:txBody>
      </p:sp>
    </p:spTree>
    <p:extLst>
      <p:ext uri="{BB962C8B-B14F-4D97-AF65-F5344CB8AC3E}">
        <p14:creationId xmlns:p14="http://schemas.microsoft.com/office/powerpoint/2010/main" val="2920058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اگر الکل مصرف می کنید، بیش از یک نوشیدنی در روز ننوشید.</a:t>
            </a:r>
          </a:p>
          <a:p>
            <a:pPr marL="181240" indent="-181240" algn="r" defTabSz="966612"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سیگار نکشید.</a:t>
            </a: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30</a:t>
            </a:fld>
            <a:endParaRPr lang="en-AU"/>
          </a:p>
        </p:txBody>
      </p:sp>
    </p:spTree>
    <p:extLst>
      <p:ext uri="{BB962C8B-B14F-4D97-AF65-F5344CB8AC3E}">
        <p14:creationId xmlns:p14="http://schemas.microsoft.com/office/powerpoint/2010/main" val="337115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کمی ورزش کنید - سعی کنید در روز حداقل 30 دقیقه ورزش کنید. </a:t>
            </a:r>
          </a:p>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می توانید به پیاده روی، شنا، دوچرخه سواری، کار در باغ و یا انجام کارهای خانه بپردازید.</a:t>
            </a:r>
          </a:p>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برای مدت طولانی ننشینید - سعی کنید هر 30 دقیقه بلند شوید و حرکت کنید.</a:t>
            </a: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31</a:t>
            </a:fld>
            <a:endParaRPr lang="en-AU"/>
          </a:p>
        </p:txBody>
      </p:sp>
    </p:spTree>
    <p:extLst>
      <p:ext uri="{BB962C8B-B14F-4D97-AF65-F5344CB8AC3E}">
        <p14:creationId xmlns:p14="http://schemas.microsoft.com/office/powerpoint/2010/main" val="2549040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ct val="0"/>
              </a:spcAft>
              <a:buFont typeface="Arial" panose="020B0604020202020204" pitchFamily="34" charset="0"/>
              <a:buChar char="•"/>
            </a:pPr>
            <a:r>
              <a:rPr lang="fa-IR" sz="1200" b="0" i="0" u="none" strike="noStrike" cap="all" baseline="0" dirty="0">
                <a:highlight>
                  <a:srgbClr val="000000">
                    <a:alpha val="0"/>
                  </a:srgbClr>
                </a:highlight>
                <a:latin typeface="Dubai" panose="020B0503030403030204" pitchFamily="34" charset="-78"/>
                <a:ea typeface="Calibri"/>
                <a:cs typeface="Dubai" panose="020B0503030403030204" pitchFamily="34" charset="-78"/>
              </a:rPr>
              <a:t>برای کمک به قوی ماندن خود و استخوان‌هایتان، ورزش‌هایی مانند بالا رفتن از پله‌ها، دویدن یا پیاده‌روی سریع، پرش یا رقصیدن را انجام دهید.</a:t>
            </a:r>
          </a:p>
          <a:p>
            <a:pPr marL="181240" indent="-181240" algn="r" rtl="1">
              <a:lnSpc>
                <a:spcPct val="100000"/>
              </a:lnSpc>
              <a:spcAft>
                <a:spcPct val="0"/>
              </a:spcAft>
              <a:buFont typeface="Arial" panose="020B0604020202020204" pitchFamily="34" charset="0"/>
              <a:buChar char="•"/>
            </a:pPr>
            <a:r>
              <a:rPr lang="fa-IR" sz="1200" b="0" i="0" u="none" strike="noStrike" cap="all" baseline="0" dirty="0">
                <a:highlight>
                  <a:srgbClr val="000000">
                    <a:alpha val="0"/>
                  </a:srgbClr>
                </a:highlight>
                <a:latin typeface="Dubai" panose="020B0503030403030204" pitchFamily="34" charset="-78"/>
                <a:ea typeface="Calibri"/>
                <a:cs typeface="Dubai" panose="020B0503030403030204" pitchFamily="34" charset="-78"/>
              </a:rPr>
              <a:t>برای کمک به انعطاف پذیر ماندن، یوگا، تای چی، حرکات کششی انجام دهید یا برقصید .</a:t>
            </a:r>
          </a:p>
          <a:p>
            <a:pPr algn="r"/>
            <a:endParaRPr lang="en-AU" cap="all"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32</a:t>
            </a:fld>
            <a:endParaRPr lang="en-AU"/>
          </a:p>
        </p:txBody>
      </p:sp>
    </p:spTree>
    <p:extLst>
      <p:ext uri="{BB962C8B-B14F-4D97-AF65-F5344CB8AC3E}">
        <p14:creationId xmlns:p14="http://schemas.microsoft.com/office/powerpoint/2010/main" val="3432622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lnSpc>
                <a:spcPct val="100000"/>
              </a:lnSpc>
              <a:spcAft>
                <a:spcPct val="0"/>
              </a:spcAft>
              <a:defRPr/>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یادداشتی در تقویم خود بگذارید تا حداقل سالی یک بار به پزشک مراجعه کنید تا سلامت خود را بررسی کنید، حتی اگر حالتان خوب است. پزشک این موارد را انجام خواهد داد: </a:t>
            </a:r>
          </a:p>
          <a:p>
            <a:pPr marL="181240" indent="-181240" algn="r" defTabSz="966612" rtl="1">
              <a:lnSpc>
                <a:spcPct val="100000"/>
              </a:lnSpc>
              <a:spcAft>
                <a:spcPct val="0"/>
              </a:spcAft>
              <a:buFont typeface="Arial" panose="020B0604020202020204" pitchFamily="34" charset="0"/>
              <a:buChar char="•"/>
              <a:defRPr/>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بررسی کنید که آیا فشار خون و قند خون شما خوب است یا خیر </a:t>
            </a:r>
          </a:p>
          <a:p>
            <a:pPr marL="181240" indent="-181240" algn="r" defTabSz="966612" rtl="1">
              <a:lnSpc>
                <a:spcPct val="100000"/>
              </a:lnSpc>
              <a:spcAft>
                <a:spcPct val="0"/>
              </a:spcAft>
              <a:buFont typeface="Arial" panose="020B0604020202020204" pitchFamily="34" charset="0"/>
              <a:buChar char="•"/>
              <a:defRPr/>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بررسی کنید که آیا استخوان های شما هنوز قوی هستند یا خیر </a:t>
            </a:r>
          </a:p>
          <a:p>
            <a:pPr marL="181240" indent="-181240" algn="r" defTabSz="966612" rtl="1">
              <a:lnSpc>
                <a:spcPct val="100000"/>
              </a:lnSpc>
              <a:spcAft>
                <a:spcPct val="0"/>
              </a:spcAft>
              <a:buFont typeface="Arial" panose="020B0604020202020204" pitchFamily="34" charset="0"/>
              <a:buChar char="•"/>
              <a:defRPr/>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به شما بگویم که چه آزمایشاتی باید انجام دهید تا مطمئن شوید که سرطان در بدن شما وجود ندارد. </a:t>
            </a:r>
          </a:p>
          <a:p>
            <a:pPr algn="r" defTabSz="966612" rtl="1">
              <a:lnSpc>
                <a:spcPct val="100000"/>
              </a:lnSpc>
              <a:spcAft>
                <a:spcPct val="0"/>
              </a:spcAft>
              <a:defRPr/>
            </a:pPr>
            <a:r>
              <a:rPr lang="fa-IR" sz="1200" b="0" i="0" u="none" strike="noStrike" cap="none" baseline="0" dirty="0">
                <a:highlight>
                  <a:srgbClr val="000000">
                    <a:alpha val="0"/>
                  </a:srgbClr>
                </a:highlight>
                <a:latin typeface="Dubai" panose="020B0503030403030204" pitchFamily="34" charset="-78"/>
                <a:cs typeface="Dubai" panose="020B0503030403030204" pitchFamily="34" charset="-78"/>
              </a:rPr>
              <a:t>اگر مشکل سلامتی زود تشخیص داده شود، درمان آن آسان تر خواهد بود. به این ترتیب شانس بیشتری برای سلامتی دوباره خواهید داشت.</a:t>
            </a:r>
            <a:endParaRPr lang="en-AU" sz="1200" cap="none" baseline="0" dirty="0">
              <a:latin typeface="Dubai" panose="020B0503030403030204" pitchFamily="34" charset="-78"/>
              <a:ea typeface="Calibri" panose="020F0502020204030204" pitchFamily="34" charset="0"/>
              <a:cs typeface="Dubai" panose="020B0503030403030204" pitchFamily="34" charset="-78"/>
            </a:endParaRPr>
          </a:p>
          <a:p>
            <a:pPr algn="r">
              <a:lnSpc>
                <a:spcPct val="100000"/>
              </a:lnSpc>
              <a:spcAft>
                <a:spcPct val="0"/>
              </a:spcAft>
            </a:pPr>
            <a:endParaRPr lang="en-AU" sz="1200" cap="none" baseline="0" dirty="0">
              <a:latin typeface="Dubai" panose="020B0503030403030204" pitchFamily="34" charset="-78"/>
              <a:ea typeface="Calibri" panose="020F0502020204030204" pitchFamily="34" charset="0"/>
              <a:cs typeface="Dubai" panose="020B0503030403030204" pitchFamily="34" charset="-78"/>
            </a:endParaRPr>
          </a:p>
          <a:p>
            <a:pPr algn="r" rtl="1">
              <a:lnSpc>
                <a:spcPct val="100000"/>
              </a:lnSpc>
              <a:spcAft>
                <a:spcPct val="0"/>
              </a:spcAft>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یادداشت برای برگزار کننده: در صورت آشنایی مخاطبان با چک های سلامت می توانید آزمایش های زیر را مطرح کنید. همچنین می توانید از جعبه ابزار چکهای سلامت را انتخاب کنید تا در جلسه بعدی به شرکت کنندگان ارائه دهید.</a:t>
            </a:r>
          </a:p>
          <a:p>
            <a:pPr algn="r">
              <a:lnSpc>
                <a:spcPct val="100000"/>
              </a:lnSpc>
              <a:spcAft>
                <a:spcPct val="0"/>
              </a:spcAft>
            </a:pPr>
            <a:endParaRPr lang="en-AU" sz="1200" cap="none" baseline="0" dirty="0">
              <a:latin typeface="Dubai" panose="020B0503030403030204" pitchFamily="34" charset="-78"/>
              <a:ea typeface="Calibri" panose="020F0502020204030204" pitchFamily="34" charset="0"/>
              <a:cs typeface="Dubai" panose="020B0503030403030204" pitchFamily="34" charset="-78"/>
            </a:endParaRPr>
          </a:p>
          <a:p>
            <a:pPr algn="r" rtl="1">
              <a:lnSpc>
                <a:spcPct val="100000"/>
              </a:lnSpc>
              <a:spcAft>
                <a:spcPct val="0"/>
              </a:spcAft>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برای یافتن زودهنگام هر گونه بیماری یا وضعیت پزشکی به بررسی های منظم سلامت و آزمایشات غربالگری ادامه دهید.</a:t>
            </a:r>
          </a:p>
          <a:p>
            <a:pPr algn="r" rtl="1">
              <a:lnSpc>
                <a:spcPct val="100000"/>
              </a:lnSpc>
              <a:spcAft>
                <a:spcPct val="0"/>
              </a:spcAft>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این موارد را انجام دهید:</a:t>
            </a:r>
          </a:p>
          <a:p>
            <a:pPr marL="180000" indent="-180000" algn="r" rtl="1">
              <a:lnSpc>
                <a:spcPct val="100000"/>
              </a:lnSpc>
              <a:spcAft>
                <a:spcPct val="0"/>
              </a:spcAft>
              <a:buFont typeface="Arial" panose="020B0604020202020204" pitchFamily="34" charset="0"/>
              <a:buChar char="•"/>
              <a:tabLst>
                <a:tab pos="241653" algn="l"/>
                <a:tab pos="483306" algn="l"/>
              </a:tabLst>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آزمایشات منظم فشار خون، کلسترول و قند خون </a:t>
            </a:r>
          </a:p>
          <a:p>
            <a:pPr marL="180000" indent="-180000" algn="r" rtl="1">
              <a:lnSpc>
                <a:spcPct val="100000"/>
              </a:lnSpc>
              <a:spcAft>
                <a:spcPct val="0"/>
              </a:spcAft>
              <a:buFont typeface="Arial" panose="020B0604020202020204" pitchFamily="34" charset="0"/>
              <a:buChar char="•"/>
              <a:tabLst>
                <a:tab pos="241653" algn="l"/>
                <a:tab pos="483306" algn="l"/>
              </a:tabLst>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 بررسی سلامت استخوان و پوست</a:t>
            </a:r>
          </a:p>
          <a:p>
            <a:pPr marL="180000" indent="-180000" algn="r" rtl="1">
              <a:lnSpc>
                <a:spcPct val="100000"/>
              </a:lnSpc>
              <a:spcAft>
                <a:spcPct val="0"/>
              </a:spcAft>
              <a:buFont typeface="Arial" panose="020B0604020202020204" pitchFamily="34" charset="0"/>
              <a:buChar char="•"/>
              <a:tabLst>
                <a:tab pos="241653" algn="l"/>
                <a:tab pos="483306" algn="l"/>
              </a:tabLst>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آزمایش غربالگری پستان هر 2 سال - 50 تا 74 سالگی</a:t>
            </a:r>
          </a:p>
          <a:p>
            <a:pPr marL="180000" indent="-180000" algn="r" rtl="1">
              <a:lnSpc>
                <a:spcPct val="100000"/>
              </a:lnSpc>
              <a:spcAft>
                <a:spcPct val="0"/>
              </a:spcAft>
              <a:buFont typeface="Arial" panose="020B0604020202020204" pitchFamily="34" charset="0"/>
              <a:buChar char="•"/>
              <a:tabLst>
                <a:tab pos="241653" algn="l"/>
                <a:tab pos="483306" algn="l"/>
              </a:tabLst>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آزمایش غربالگری دهانه رحم هر 5 سال - 25 تا 74 سالگی</a:t>
            </a:r>
          </a:p>
          <a:p>
            <a:pPr marL="180000" indent="-180000" algn="r" rtl="1">
              <a:lnSpc>
                <a:spcPct val="100000"/>
              </a:lnSpc>
              <a:spcAft>
                <a:spcPct val="0"/>
              </a:spcAft>
              <a:buFont typeface="Arial" panose="020B0604020202020204" pitchFamily="34" charset="0"/>
              <a:buChar char="•"/>
              <a:tabLst>
                <a:tab pos="241653" algn="l"/>
                <a:tab pos="483306" algn="l"/>
              </a:tabLst>
            </a:pPr>
            <a:r>
              <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rPr>
              <a:t>آزمایش غربالگری سرطان روده هر 2 سال - 50 تا 74 سالگی.</a:t>
            </a:r>
            <a:endParaRPr lang="en-AU"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endParaRPr>
          </a:p>
          <a:p>
            <a:pPr marL="0" indent="0" algn="r" rtl="1">
              <a:lnSpc>
                <a:spcPct val="100000"/>
              </a:lnSpc>
              <a:spcAft>
                <a:spcPct val="0"/>
              </a:spcAft>
              <a:buFont typeface="Arial" panose="020B0604020202020204" pitchFamily="34" charset="0"/>
              <a:buNone/>
              <a:tabLst>
                <a:tab pos="241653" algn="l"/>
                <a:tab pos="483306" algn="l"/>
              </a:tabLst>
            </a:pPr>
            <a:endParaRPr lang="fa-IR" sz="1200" b="0" i="0" u="none" strike="noStrike" cap="none" baseline="0" dirty="0">
              <a:highlight>
                <a:srgbClr val="000000">
                  <a:alpha val="0"/>
                </a:srgbClr>
              </a:highlight>
              <a:latin typeface="Dubai" panose="020B0503030403030204" pitchFamily="34" charset="-78"/>
              <a:ea typeface="Calibri"/>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33</a:t>
            </a:fld>
            <a:endParaRPr lang="en-AU"/>
          </a:p>
        </p:txBody>
      </p:sp>
    </p:spTree>
    <p:extLst>
      <p:ext uri="{BB962C8B-B14F-4D97-AF65-F5344CB8AC3E}">
        <p14:creationId xmlns:p14="http://schemas.microsoft.com/office/powerpoint/2010/main" val="3365637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گاهی اوقات تمام مواردی که قبلا ذکر شد برای حفظ سلامتی شما کافی نیست. </a:t>
            </a:r>
          </a:p>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در صورت نیاز به دارو برای کمک به سالم ماندن پس از یائسگی با پزشک خود مشورت کنید.</a:t>
            </a: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34</a:t>
            </a:fld>
            <a:endParaRPr lang="en-AU"/>
          </a:p>
        </p:txBody>
      </p:sp>
    </p:spTree>
    <p:extLst>
      <p:ext uri="{BB962C8B-B14F-4D97-AF65-F5344CB8AC3E}">
        <p14:creationId xmlns:p14="http://schemas.microsoft.com/office/powerpoint/2010/main" val="1433403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buFont typeface="Arial" panose="020B0604020202020204" pitchFamily="34" charset="0"/>
              <a:buChar char="•"/>
            </a:pPr>
            <a:r>
              <a:rPr lang="fa-IR" sz="1200" b="0" i="0" u="none" strike="noStrike" baseline="0" dirty="0">
                <a:highlight>
                  <a:srgbClr val="000000">
                    <a:alpha val="0"/>
                  </a:srgbClr>
                </a:highlight>
                <a:latin typeface="Arial" panose="020B0604020202020204" pitchFamily="34" charset="0"/>
              </a:rPr>
              <a:t>یائسگی یک مرحله طبیعی از زندگی است.</a:t>
            </a:r>
          </a:p>
          <a:p>
            <a:pPr marL="180000" indent="-180000" algn="r" rtl="1">
              <a:lnSpc>
                <a:spcPct val="100000"/>
              </a:lnSpc>
              <a:buFont typeface="Arial" panose="020B0604020202020204" pitchFamily="34" charset="0"/>
              <a:buChar char="•"/>
            </a:pPr>
            <a:r>
              <a:rPr lang="fa-IR" sz="1200" b="0" i="0" u="none" strike="noStrike" baseline="0" dirty="0">
                <a:highlight>
                  <a:srgbClr val="000000">
                    <a:alpha val="0"/>
                  </a:srgbClr>
                </a:highlight>
                <a:latin typeface="Arial" panose="020B0604020202020204" pitchFamily="34" charset="0"/>
              </a:rPr>
              <a:t>اگر کنار آمدن با علائم یائسگی برای شما سخت است، با پزشک یا پرستار خود صحبت کنید.</a:t>
            </a:r>
          </a:p>
          <a:p>
            <a:pPr marL="180000" indent="-180000" algn="r" rtl="1">
              <a:lnSpc>
                <a:spcPct val="100000"/>
              </a:lnSpc>
              <a:buFont typeface="Arial" panose="020B0604020202020204" pitchFamily="34" charset="0"/>
              <a:buChar char="•"/>
            </a:pPr>
            <a:r>
              <a:rPr lang="fa-IR" sz="1200" b="0" i="0" u="none" strike="noStrike" baseline="0" dirty="0">
                <a:highlight>
                  <a:srgbClr val="000000">
                    <a:alpha val="0"/>
                  </a:srgbClr>
                </a:highlight>
                <a:latin typeface="Arial" panose="020B0604020202020204" pitchFamily="34" charset="0"/>
              </a:rPr>
              <a:t>مهم است که در طول و بعد از یائسگی سالم بمانید.</a:t>
            </a:r>
          </a:p>
          <a:p>
            <a:pPr algn="r"/>
            <a:endParaRPr lang="en-AU" baseline="0" dirty="0">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C6F67319-EFB6-466C-9066-6B973BB41FC2}" type="slidenum">
              <a:rPr lang="en-AU" smtClean="0"/>
              <a:t>35</a:t>
            </a:fld>
            <a:endParaRPr lang="en-AU"/>
          </a:p>
        </p:txBody>
      </p:sp>
    </p:spTree>
    <p:extLst>
      <p:ext uri="{BB962C8B-B14F-4D97-AF65-F5344CB8AC3E}">
        <p14:creationId xmlns:p14="http://schemas.microsoft.com/office/powerpoint/2010/main" val="1780817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یادداشت برای برگزار کننده</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جزئیات خدمات بهداشتی محلی را ارائه دهید</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a:t>
            </a:r>
          </a:p>
          <a:p>
            <a:pPr algn="r"/>
            <a:endParaRPr lang="en-AU" i="0"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36</a:t>
            </a:fld>
            <a:endParaRPr lang="en-AU"/>
          </a:p>
        </p:txBody>
      </p:sp>
    </p:spTree>
    <p:extLst>
      <p:ext uri="{BB962C8B-B14F-4D97-AF65-F5344CB8AC3E}">
        <p14:creationId xmlns:p14="http://schemas.microsoft.com/office/powerpoint/2010/main" val="3936642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6F67319-EFB6-466C-9066-6B973BB41FC2}" type="slidenum">
              <a:rPr lang="en-AU" smtClean="0"/>
              <a:t>37</a:t>
            </a:fld>
            <a:endParaRPr lang="en-AU"/>
          </a:p>
        </p:txBody>
      </p:sp>
    </p:spTree>
    <p:extLst>
      <p:ext uri="{BB962C8B-B14F-4D97-AF65-F5344CB8AC3E}">
        <p14:creationId xmlns:p14="http://schemas.microsoft.com/office/powerpoint/2010/main" val="321209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Aft>
                <a:spcPct val="0"/>
              </a:spcAft>
            </a:pP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جلسه را با بحث گروهی در مورد آنچه شرکت کنندگان در مورد یائسگی و تأثیر آن بر سلامتی می دانند شروع کنید.</a:t>
            </a:r>
          </a:p>
          <a:p>
            <a:pPr algn="r" defTabSz="966612">
              <a:spcAft>
                <a:spcPct val="0"/>
              </a:spcAft>
              <a:defRPr/>
            </a:pPr>
            <a:endParaRPr lang="en-AU" sz="1200" baseline="0" dirty="0">
              <a:latin typeface="Dubai" panose="020B0503030403030204" pitchFamily="34" charset="-78"/>
              <a:cs typeface="Dubai" panose="020B0503030403030204" pitchFamily="34" charset="-78"/>
            </a:endParaRPr>
          </a:p>
          <a:p>
            <a:pPr algn="r" defTabSz="966612" rtl="1">
              <a:spcAft>
                <a:spcPct val="0"/>
              </a:spcAft>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سوالاتی که باید با گروه در مورد آنها بحث کنید*:</a:t>
            </a:r>
          </a:p>
          <a:p>
            <a:pPr marL="241653" indent="-241653" algn="r" defTabSz="966612" rtl="1">
              <a:spcAft>
                <a:spcPct val="0"/>
              </a:spcAft>
              <a:buFontTx/>
              <a:buAutoNum type="arabicPeriod"/>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یائسگی چیست؟</a:t>
            </a:r>
          </a:p>
          <a:p>
            <a:pPr marL="241653" indent="-241653" algn="r" defTabSz="966612" rtl="1">
              <a:spcAft>
                <a:spcPct val="0"/>
              </a:spcAft>
              <a:buFontTx/>
              <a:buAutoNum type="arabicPeriod"/>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آیا بحث درباره یائسگی در کشور تان بی ادبانه نیست؟</a:t>
            </a:r>
          </a:p>
          <a:p>
            <a:pPr marL="241653" indent="-241653" algn="r" defTabSz="966612" rtl="1">
              <a:spcAft>
                <a:spcPct val="0"/>
              </a:spcAft>
              <a:buFontTx/>
              <a:buAutoNum type="arabicPeriod"/>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آیا صحبت کردن در مورد یائسگی آسان است/آیا احساس راحتی می کنید؟</a:t>
            </a:r>
          </a:p>
          <a:p>
            <a:pPr marL="241653" indent="-241653" algn="r" defTabSz="966612" rtl="1">
              <a:spcAft>
                <a:spcPct val="0"/>
              </a:spcAft>
              <a:buFontTx/>
              <a:buAutoNum type="arabicPeriod"/>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آیا از یائسگی می ترسید یا منتظر آن بودید؟ </a:t>
            </a:r>
          </a:p>
          <a:p>
            <a:pPr marL="241653" indent="-241653" algn="r" defTabSz="966612" rtl="1">
              <a:spcAft>
                <a:spcPct val="0"/>
              </a:spcAft>
              <a:buFontTx/>
              <a:buAutoNum type="arabicPeriod"/>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اطلاعات مربوط به یائسگی را از کجا به دست می آورید (به عنوان مثال، اعضای بزرگتر خانواده، منابع کشورتان)؟</a:t>
            </a:r>
          </a:p>
          <a:p>
            <a:pPr marL="241653" indent="-241653" algn="r" defTabSz="966612" rtl="1">
              <a:spcAft>
                <a:spcPct val="0"/>
              </a:spcAft>
              <a:buFontTx/>
              <a:buAutoNum type="arabicPeriod"/>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چه علائم یائسگی را تجربه کرده اید؟</a:t>
            </a:r>
          </a:p>
          <a:p>
            <a:pPr algn="r">
              <a:spcAft>
                <a:spcPct val="0"/>
              </a:spcAft>
            </a:pPr>
            <a:endParaRPr lang="en-AU" sz="1200" baseline="0" dirty="0">
              <a:latin typeface="Dubai" panose="020B0503030403030204" pitchFamily="34" charset="-78"/>
              <a:cs typeface="Dubai" panose="020B0503030403030204" pitchFamily="34" charset="-78"/>
            </a:endParaRPr>
          </a:p>
          <a:p>
            <a:pPr algn="r" defTabSz="966612" rtl="1">
              <a:spcAft>
                <a:spcPct val="0"/>
              </a:spcAft>
              <a:defRPr/>
            </a:pPr>
            <a:r>
              <a:rPr lang="fa-IR" sz="1200" b="0" i="1" u="none" strike="noStrike" baseline="0" dirty="0">
                <a:solidFill>
                  <a:srgbClr val="000000"/>
                </a:solidFill>
                <a:highlight>
                  <a:srgbClr val="000000">
                    <a:alpha val="0"/>
                  </a:srgbClr>
                </a:highlight>
                <a:latin typeface="Dubai" panose="020B0503030403030204" pitchFamily="34" charset="-78"/>
                <a:cs typeface="Dubai" panose="020B0503030403030204" pitchFamily="34" charset="-78"/>
              </a:rPr>
              <a:t>* </a:t>
            </a:r>
            <a:r>
              <a:rPr lang="fa-IR" sz="1200" b="0" i="0" u="none" strike="noStrike" baseline="0" dirty="0">
                <a:solidFill>
                  <a:srgbClr val="000000"/>
                </a:solidFill>
                <a:highlight>
                  <a:srgbClr val="000000">
                    <a:alpha val="0"/>
                  </a:srgbClr>
                </a:highlight>
                <a:latin typeface="Dubai" panose="020B0503030403030204" pitchFamily="34" charset="-78"/>
                <a:cs typeface="Dubai" panose="020B0503030403030204" pitchFamily="34" charset="-78"/>
              </a:rPr>
              <a:t>یادداشت برای برگزار کننده: برای هدایت یک بحث کوتاه، چند سوال انتخاب کنید.</a:t>
            </a:r>
            <a:endParaRPr lang="en-AU" sz="1200" i="0" baseline="0" dirty="0">
              <a:latin typeface="Dubai" panose="020B0503030403030204" pitchFamily="34" charset="-78"/>
              <a:cs typeface="Dubai" panose="020B0503030403030204" pitchFamily="34" charset="-78"/>
            </a:endParaRPr>
          </a:p>
          <a:p>
            <a:pPr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4</a:t>
            </a:fld>
            <a:endParaRPr lang="en-AU"/>
          </a:p>
        </p:txBody>
      </p:sp>
    </p:spTree>
    <p:extLst>
      <p:ext uri="{BB962C8B-B14F-4D97-AF65-F5344CB8AC3E}">
        <p14:creationId xmlns:p14="http://schemas.microsoft.com/office/powerpoint/2010/main" val="79560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یائسگی دوران تغییر در زندگی شماست. این زمانی است که آخرین دوره پریود شما اتفاق می افتد و مرحله جدیدی از زندگی شما بدون پریود آغاز می شود. شما ممکن است از نام دیگری برای پریود استفاده کنید، به عنوان مثال، خونریزی ماهانه، لکه بینی یا لک.</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یائسگی یک امر طبیعی است. همه زنان یائسه می شوند. </a:t>
            </a:r>
          </a:p>
          <a:p>
            <a:pPr marL="180000" marR="0" lvl="0" indent="-18000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یائسگی در واقع به معنای قطع (پایان) پریود است.</a:t>
            </a: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5</a:t>
            </a:fld>
            <a:endParaRPr lang="en-AU"/>
          </a:p>
        </p:txBody>
      </p:sp>
    </p:spTree>
    <p:extLst>
      <p:ext uri="{BB962C8B-B14F-4D97-AF65-F5344CB8AC3E}">
        <p14:creationId xmlns:p14="http://schemas.microsoft.com/office/powerpoint/2010/main" val="305376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defTabSz="966612" rtl="1">
              <a:lnSpc>
                <a:spcPct val="100000"/>
              </a:lnSpc>
              <a:spcAft>
                <a:spcPct val="0"/>
              </a:spcAft>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برای اکثر زنان در استرالیا، یائسگی زمانی اتفاق می افتد که بین 45 تا 55 سال سن دارند.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2667" algn="r" rtl="1">
              <a:lnSpc>
                <a:spcPct val="100000"/>
              </a:lnSpc>
              <a:spcAft>
                <a:spcPct val="0"/>
              </a:spcAf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برخی از زنان ممکن است در دهه 30 یا 20 سالگی یائسگی را تجربه کنند، اما این امر رایج نیست.</a:t>
            </a:r>
            <a:endParaRPr lang="en-US" sz="1200" strike="sngStrike" baseline="0" dirty="0">
              <a:latin typeface="Dubai" panose="020B0503030403030204" pitchFamily="34" charset="-78"/>
              <a:ea typeface="Calibri" panose="020F0502020204030204" pitchFamily="34" charset="0"/>
              <a:cs typeface="Dubai" panose="020B0503030403030204" pitchFamily="34" charset="-78"/>
            </a:endParaRPr>
          </a:p>
          <a:p>
            <a:pPr marL="181240" indent="-18124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اگر قاعدگی شما به طور طبیعی قبل از 45 سالگی متوقف شد، باید برای بررسی سلامت خود به پزشک مراجعه کنید.</a:t>
            </a:r>
          </a:p>
          <a:p>
            <a:pPr algn="r">
              <a:lnSpc>
                <a:spcPct val="107000"/>
              </a:lnSpc>
              <a:spcAft>
                <a:spcPts val="846"/>
              </a:spcAft>
            </a:pP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6</a:t>
            </a:fld>
            <a:endParaRPr lang="en-AU"/>
          </a:p>
        </p:txBody>
      </p:sp>
    </p:spTree>
    <p:extLst>
      <p:ext uri="{BB962C8B-B14F-4D97-AF65-F5344CB8AC3E}">
        <p14:creationId xmlns:p14="http://schemas.microsoft.com/office/powerpoint/2010/main" val="275688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زمانی که به مدت 1 سال (12 ماه) پریود نشده اید می دانید که به یائسگی رسیده اید.</a:t>
            </a:r>
          </a:p>
          <a:p>
            <a:pPr marL="180000" indent="-180000" algn="r" rtl="1">
              <a:lnSpc>
                <a:spcPct val="100000"/>
              </a:lnSpc>
              <a:spcAft>
                <a:spcPct val="0"/>
              </a:spcAft>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اگر از روش‌های پیشگیری از بارداری استفاده می‌کنید و پریود نمی‌شوید، تشخیص اینکه آیا به یائسگی رسیده‌اید دشوارتر است. در مورد آن با یک پزشک یا پرستار صحبت کنید زیرا ممکن است برای تایید یائسگی به آزمایش خون نیاز داشته باشید.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lnSpc>
                <a:spcPct val="107000"/>
              </a:lnSpc>
              <a:spcAft>
                <a:spcPts val="846"/>
              </a:spcAft>
            </a:pP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7</a:t>
            </a:fld>
            <a:endParaRPr lang="en-AU"/>
          </a:p>
        </p:txBody>
      </p:sp>
    </p:spTree>
    <p:extLst>
      <p:ext uri="{BB962C8B-B14F-4D97-AF65-F5344CB8AC3E}">
        <p14:creationId xmlns:p14="http://schemas.microsoft.com/office/powerpoint/2010/main" val="177121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solidFill>
                  <a:srgbClr val="000000"/>
                </a:solidFill>
                <a:highlight>
                  <a:srgbClr val="000000">
                    <a:alpha val="0"/>
                  </a:srgbClr>
                </a:highlight>
                <a:latin typeface="Dubai" panose="020B0503030403030204" pitchFamily="34" charset="-78"/>
                <a:cs typeface="Dubai" panose="020B0503030403030204" pitchFamily="34" charset="-78"/>
              </a:rPr>
              <a:t>شما وقتی به دنیا آمدید در بدن خود تخمک داشتید. برای اینکه بتوانید بچه دار شوید به تخمک نیاز دارید. </a:t>
            </a:r>
            <a:endParaRPr lang="en-US" sz="1200" baseline="0" dirty="0">
              <a:latin typeface="Dubai" panose="020B0503030403030204" pitchFamily="34" charset="-78"/>
              <a:ea typeface="Calibri" panose="020F0502020204030204" pitchFamily="34" charset="0"/>
              <a:cs typeface="Dubai" panose="020B0503030403030204" pitchFamily="34" charset="-78"/>
            </a:endParaRPr>
          </a:p>
          <a:p>
            <a:pPr marL="181240" marR="0" lvl="0" indent="-18124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solidFill>
                  <a:srgbClr val="000000"/>
                </a:solidFill>
                <a:highlight>
                  <a:srgbClr val="000000">
                    <a:alpha val="0"/>
                  </a:srgbClr>
                </a:highlight>
                <a:latin typeface="Dubai" panose="020B0503030403030204" pitchFamily="34" charset="-78"/>
                <a:cs typeface="Dubai" panose="020B0503030403030204" pitchFamily="34" charset="-78"/>
              </a:rPr>
              <a:t>یائسگی زمانی اتفاق می افتد که تخمک در بدن شما تمام شود. </a:t>
            </a:r>
          </a:p>
          <a:p>
            <a:pPr marL="181240" marR="0" lvl="0" indent="-18124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baseline="0" dirty="0">
                <a:solidFill>
                  <a:srgbClr val="000000"/>
                </a:solidFill>
                <a:highlight>
                  <a:srgbClr val="000000">
                    <a:alpha val="0"/>
                  </a:srgbClr>
                </a:highlight>
                <a:latin typeface="Dubai" panose="020B0503030403030204" pitchFamily="34" charset="-78"/>
                <a:cs typeface="Dubai" panose="020B0503030403030204" pitchFamily="34" charset="-78"/>
              </a:rPr>
              <a:t>این بدان معنی است که پریود شما متوقف می شود و دیگر نمی توانید باردار شوید.</a:t>
            </a:r>
          </a:p>
          <a:p>
            <a:pPr marL="0" indent="0" algn="r">
              <a:lnSpc>
                <a:spcPct val="100000"/>
              </a:lnSpc>
              <a:spcBef>
                <a:spcPct val="0"/>
              </a:spcBef>
              <a:spcAft>
                <a:spcPct val="0"/>
              </a:spcAft>
              <a:buFont typeface="Arial" panose="020B0604020202020204" pitchFamily="34" charset="0"/>
              <a:buNone/>
            </a:pPr>
            <a:endParaRPr lang="en-AU" sz="1200" baseline="0" dirty="0">
              <a:solidFill>
                <a:srgbClr val="000000"/>
              </a:solidFill>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8</a:t>
            </a:fld>
            <a:endParaRPr lang="en-AU"/>
          </a:p>
        </p:txBody>
      </p:sp>
    </p:spTree>
    <p:extLst>
      <p:ext uri="{BB962C8B-B14F-4D97-AF65-F5344CB8AC3E}">
        <p14:creationId xmlns:p14="http://schemas.microsoft.com/office/powerpoint/2010/main" val="187768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gn="r" rtl="1">
              <a:lnSpc>
                <a:spcPct val="100000"/>
              </a:lnSpc>
              <a:spcAft>
                <a:spcPct val="0"/>
              </a:spcAft>
              <a:buFont typeface="Arial" panose="020B0604020202020204" pitchFamily="34" charset="0"/>
              <a:buChar char="•"/>
              <a:tabLst>
                <a:tab pos="3430131" algn="l"/>
              </a:tabLs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ممکن است برای ماه ها، حتی یک یا دو سال، قبل از اینکه پریود شما به طور کامل متوقف شود، تغییراتی را در روال پریود خود مشاهده کنید.</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marL="181240" indent="-181240" algn="r" rtl="1">
              <a:lnSpc>
                <a:spcPct val="100000"/>
              </a:lnSpc>
              <a:spcAft>
                <a:spcPct val="0"/>
              </a:spcAft>
              <a:buFont typeface="Arial" panose="020B0604020202020204" pitchFamily="34" charset="0"/>
              <a:buChar char="•"/>
              <a:tabLst>
                <a:tab pos="3430131" algn="l"/>
              </a:tabLst>
            </a:pPr>
            <a:r>
              <a:rPr lang="fa-IR" sz="1200" b="0" i="0" u="none" strike="noStrike" baseline="0" dirty="0">
                <a:highlight>
                  <a:srgbClr val="000000">
                    <a:alpha val="0"/>
                  </a:srgbClr>
                </a:highlight>
                <a:latin typeface="Dubai" panose="020B0503030403030204" pitchFamily="34" charset="-78"/>
                <a:ea typeface="Calibri"/>
                <a:cs typeface="Dubai" panose="020B0503030403030204" pitchFamily="34" charset="-78"/>
              </a:rPr>
              <a:t>ممکن است پریود شما بیشتر یا کمتر از قبل شود. ممکن است سبک تر یا سنگین تر از حد معمول شوند، یا روزهای بیشتر یا روزهای کمتری ادامه پیدا کنند. </a:t>
            </a:r>
            <a:endParaRPr lang="en-AU" sz="1200" baseline="0" dirty="0">
              <a:latin typeface="Dubai" panose="020B0503030403030204" pitchFamily="34" charset="-78"/>
              <a:ea typeface="Calibri" panose="020F0502020204030204" pitchFamily="34" charset="0"/>
              <a:cs typeface="Dubai" panose="020B0503030403030204" pitchFamily="34" charset="-78"/>
            </a:endParaRPr>
          </a:p>
          <a:p>
            <a:pPr algn="r"/>
            <a:endParaRPr lang="en-AU"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6F67319-EFB6-466C-9066-6B973BB41FC2}" type="slidenum">
              <a:rPr lang="en-AU" smtClean="0"/>
              <a:t>9</a:t>
            </a:fld>
            <a:endParaRPr lang="en-AU"/>
          </a:p>
        </p:txBody>
      </p:sp>
    </p:spTree>
    <p:extLst>
      <p:ext uri="{BB962C8B-B14F-4D97-AF65-F5344CB8AC3E}">
        <p14:creationId xmlns:p14="http://schemas.microsoft.com/office/powerpoint/2010/main" val="2819909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AB63-F226-FD8A-44E1-A468C9EE560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7A0C4AE-1437-FA4C-5772-69FF08CCAF0E}"/>
              </a:ext>
            </a:extLst>
          </p:cNvPr>
          <p:cNvSpPr>
            <a:spLocks noGrp="1"/>
          </p:cNvSpPr>
          <p:nvPr>
            <p:ph type="dt" sz="half" idx="10"/>
          </p:nvPr>
        </p:nvSpPr>
        <p:spPr/>
        <p:txBody>
          <a:bodyPr/>
          <a:lstStyle/>
          <a:p>
            <a:fld id="{2285B4D6-18C0-4D70-BCCE-EF0368B72D3E}" type="datetimeFigureOut">
              <a:rPr lang="en-AU" smtClean="0"/>
              <a:t>17/09/2024</a:t>
            </a:fld>
            <a:endParaRPr lang="en-AU"/>
          </a:p>
        </p:txBody>
      </p:sp>
      <p:sp>
        <p:nvSpPr>
          <p:cNvPr id="4" name="Footer Placeholder 3">
            <a:extLst>
              <a:ext uri="{FF2B5EF4-FFF2-40B4-BE49-F238E27FC236}">
                <a16:creationId xmlns:a16="http://schemas.microsoft.com/office/drawing/2014/main" id="{0BBF0E12-0D75-1865-6F3C-71C553BEAB2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6CB8B8A-4317-65FA-1D18-13FF378333AA}"/>
              </a:ext>
            </a:extLst>
          </p:cNvPr>
          <p:cNvSpPr>
            <a:spLocks noGrp="1"/>
          </p:cNvSpPr>
          <p:nvPr>
            <p:ph type="sldNum" sz="quarter" idx="12"/>
          </p:nvPr>
        </p:nvSpPr>
        <p:spPr/>
        <p:txBody>
          <a:bodyPr/>
          <a:lstStyle/>
          <a:p>
            <a:fld id="{A0F1C5B7-09D5-491E-BD34-ACC4B728547D}" type="slidenum">
              <a:rPr lang="en-AU" smtClean="0"/>
              <a:t>‹#›</a:t>
            </a:fld>
            <a:endParaRPr lang="en-AU"/>
          </a:p>
        </p:txBody>
      </p:sp>
    </p:spTree>
    <p:extLst>
      <p:ext uri="{BB962C8B-B14F-4D97-AF65-F5344CB8AC3E}">
        <p14:creationId xmlns:p14="http://schemas.microsoft.com/office/powerpoint/2010/main" val="7002132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AAF64-1185-AF4B-14E9-87B14C5A9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5C41ABE-AEE0-10C6-64D3-4900D4025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E097F8-51DF-87BE-50B4-372CEB127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85B4D6-18C0-4D70-BCCE-EF0368B72D3E}" type="datetimeFigureOut">
              <a:rPr lang="en-AU" smtClean="0"/>
              <a:t>17/09/2024</a:t>
            </a:fld>
            <a:endParaRPr lang="en-AU"/>
          </a:p>
        </p:txBody>
      </p:sp>
      <p:sp>
        <p:nvSpPr>
          <p:cNvPr id="5" name="Footer Placeholder 4">
            <a:extLst>
              <a:ext uri="{FF2B5EF4-FFF2-40B4-BE49-F238E27FC236}">
                <a16:creationId xmlns:a16="http://schemas.microsoft.com/office/drawing/2014/main" id="{EF7D27B0-F7BD-68E9-382F-8B9B3A4E8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FDB1972-087C-B086-4238-667B59C14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F1C5B7-09D5-491E-BD34-ACC4B728547D}" type="slidenum">
              <a:rPr lang="en-AU" smtClean="0"/>
              <a:t>‹#›</a:t>
            </a:fld>
            <a:endParaRPr lang="en-AU"/>
          </a:p>
        </p:txBody>
      </p:sp>
    </p:spTree>
    <p:extLst>
      <p:ext uri="{BB962C8B-B14F-4D97-AF65-F5344CB8AC3E}">
        <p14:creationId xmlns:p14="http://schemas.microsoft.com/office/powerpoint/2010/main" val="401851101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18751E-D206-36FF-DC5B-38B390B88367}"/>
              </a:ext>
            </a:extLst>
          </p:cNvPr>
          <p:cNvSpPr>
            <a:spLocks noGrp="1"/>
          </p:cNvSpPr>
          <p:nvPr>
            <p:ph type="title"/>
          </p:nvPr>
        </p:nvSpPr>
        <p:spPr/>
        <p:txBody>
          <a:bodyPr/>
          <a:lstStyle/>
          <a:p>
            <a:pPr algn="r"/>
            <a:r>
              <a:rPr lang="fa-IR" sz="4800" b="1" i="0" u="none" strike="noStrike">
                <a:highlight>
                  <a:srgbClr val="000000">
                    <a:alpha val="0"/>
                  </a:srgbClr>
                </a:highlight>
                <a:latin typeface="Dubai" panose="020B0503030403030204" pitchFamily="34" charset="-78"/>
                <a:cs typeface="Dubai" panose="020B0503030403030204" pitchFamily="34" charset="-78"/>
              </a:rPr>
              <a:t>یائسگی و سلامت شما</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C5C221C-9F7F-7C0D-B0A4-5F00E9615C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490847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1C326E-4E3A-B5AF-1156-D3B78F1EA2F3}"/>
              </a:ext>
            </a:extLst>
          </p:cNvPr>
          <p:cNvSpPr>
            <a:spLocks noGrp="1"/>
          </p:cNvSpPr>
          <p:nvPr>
            <p:ph type="title"/>
          </p:nvPr>
        </p:nvSpPr>
        <p:spPr/>
        <p:txBody>
          <a:bodyPr>
            <a:normAutofit fontScale="90000"/>
          </a:bodyPr>
          <a:lstStyle/>
          <a:p>
            <a:pPr algn="r" rtl="1">
              <a:lnSpc>
                <a:spcPct val="100000"/>
              </a:lnSpc>
            </a:pPr>
            <a:r>
              <a:rPr lang="fa-IR"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شما می توانید همچنان </a:t>
            </a:r>
            <a:br>
              <a:rPr lang="en-US"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br>
            <a:r>
              <a:rPr lang="fa-IR"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تا 2 سال پس از آخرین </a:t>
            </a:r>
            <a:br>
              <a:rPr lang="en-US"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br>
            <a:r>
              <a:rPr lang="fa-IR"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پریود باردار شوید.</a:t>
            </a:r>
            <a:endParaRPr lang="en-AU"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12E13B2-93AB-9BB8-1AD3-01B3E0DE4AB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59298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127E87-75CF-4971-5113-3D3BBFEA2B57}"/>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علائم یائسگی را بشناسید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428E99B-5168-1EB6-6A55-72310D715F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0886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C1CC05-6793-72BC-582E-3F42600FF677}"/>
              </a:ext>
            </a:extLst>
          </p:cNvPr>
          <p:cNvSpPr>
            <a:spLocks noGrp="1"/>
          </p:cNvSpPr>
          <p:nvPr>
            <p:ph type="title"/>
          </p:nvPr>
        </p:nvSpPr>
        <p:spPr/>
        <p:txBody>
          <a:bodyPr>
            <a:normAutofit fontScale="90000"/>
          </a:bodyPr>
          <a:lstStyle/>
          <a:p>
            <a:pPr rtl="1">
              <a:lnSpc>
                <a:spcPct val="100000"/>
              </a:lnSpc>
              <a:tabLst>
                <a:tab pos="3244850" algn="l"/>
              </a:tabLst>
            </a:pPr>
            <a: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ممکن است متوجه تغییراتی در بدن و </a:t>
            </a:r>
            <a:br>
              <a:rPr lang="en-US"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احساس خود شوید. </a:t>
            </a:r>
            <a:endParaRPr lang="en-AU" sz="44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322BD6A-7E5E-9A69-FFA3-768B65F861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05904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9AD3A3-D754-9948-5B49-CE8C0B1A118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7E8DE04-B5F3-C6F5-0745-75E749061CD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67499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8E4737B-4BF2-13EA-4C3C-56E3581C737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FB0152C-6EB9-EF3B-3AA7-9D6C37B812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02778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EF88B2-C2A2-524D-2ADD-870A88CEB7D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BE5C0ED-3E8E-1E77-F0E9-FD8A7B075A1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336037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A50804-860D-CA19-1C9C-1B4E82FF1FD3}"/>
              </a:ext>
            </a:extLst>
          </p:cNvPr>
          <p:cNvSpPr>
            <a:spLocks noGrp="1"/>
          </p:cNvSpPr>
          <p:nvPr>
            <p:ph type="title"/>
          </p:nvPr>
        </p:nvSpPr>
        <p:spPr/>
        <p:txBody>
          <a:bodyPr/>
          <a:lstStyle/>
          <a:p>
            <a:pPr rtl="1">
              <a:lnSpc>
                <a:spcPct val="100000"/>
              </a:lnSpc>
            </a:pPr>
            <a:r>
              <a:rPr lang="fa-IR" sz="4000" b="0" i="0" u="none" strike="noStrike">
                <a:highlight>
                  <a:srgbClr val="000000">
                    <a:alpha val="0"/>
                  </a:srgbClr>
                </a:highlight>
                <a:latin typeface="Dubai" panose="020B0503030403030204" pitchFamily="34" charset="-78"/>
                <a:cs typeface="Dubai" panose="020B0503030403030204" pitchFamily="34" charset="-78"/>
              </a:rPr>
              <a:t>یائسگی برای هر زن متفاوت است.</a:t>
            </a:r>
            <a:endParaRPr lang="fa-I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C2A99ED-93E1-87A6-2A6B-294E9416DD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49406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ABD926-1F85-4FDB-21A4-3B3ADB3E6606}"/>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برخی علائم از بین خواهند رفت اما برخی ممکن است باقی بمانند و نیاز به درمان داشته باشند.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85D15BF-ACFD-D8B5-22B3-A71B5ABEAE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960793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3F24CC-3B62-15CE-92BE-39A7F48C4469}"/>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علائم یائسگی خود را مدیریت کنید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CE6E387-1976-5A51-29CA-375FA833EE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97780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C984EB-8384-8907-FA71-310BEE5A8599}"/>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ea typeface="Calibri"/>
                <a:cs typeface="Dubai" panose="020B0503030403030204" pitchFamily="34" charset="-78"/>
              </a:rPr>
              <a:t>غذاهای سالم بخورید.</a:t>
            </a:r>
            <a:br>
              <a:rPr lang="fa-IR" sz="4400" b="0" i="0" u="none" strike="noStrike">
                <a:highlight>
                  <a:srgbClr val="000000">
                    <a:alpha val="0"/>
                  </a:srgbClr>
                </a:highlight>
                <a:latin typeface="Dubai" panose="020B0503030403030204" pitchFamily="34" charset="-78"/>
                <a:ea typeface="Calibri"/>
                <a:cs typeface="Dubai" panose="020B0503030403030204" pitchFamily="34" charset="-78"/>
              </a:rPr>
            </a:br>
            <a:br>
              <a:rPr lang="fa-IR" sz="2400" b="0" i="0" u="none" strike="noStrike">
                <a:highlight>
                  <a:srgbClr val="000000">
                    <a:alpha val="0"/>
                  </a:srgbClr>
                </a:highlight>
                <a:latin typeface="Dubai" panose="020B0503030403030204" pitchFamily="34" charset="-78"/>
                <a:ea typeface="Calibri"/>
                <a:cs typeface="Dubai" panose="020B0503030403030204" pitchFamily="34" charset="-78"/>
              </a:rPr>
            </a:br>
            <a:r>
              <a:rPr lang="fa-IR" sz="4400" b="0" i="0" u="none" strike="noStrike">
                <a:highlight>
                  <a:srgbClr val="000000">
                    <a:alpha val="0"/>
                  </a:srgbClr>
                </a:highlight>
                <a:latin typeface="Dubai" panose="020B0503030403030204" pitchFamily="34" charset="-78"/>
                <a:ea typeface="Calibri"/>
                <a:cs typeface="Dubai" panose="020B0503030403030204" pitchFamily="34" charset="-78"/>
              </a:rPr>
              <a:t>مقدار زیادی آب بخورید.</a:t>
            </a:r>
            <a:br>
              <a:rPr lang="fa-IR" sz="4400" b="0" i="0" u="none" strike="noStrike">
                <a:highlight>
                  <a:srgbClr val="000000">
                    <a:alpha val="0"/>
                  </a:srgbClr>
                </a:highlight>
                <a:latin typeface="Dubai" panose="020B0503030403030204" pitchFamily="34" charset="-78"/>
                <a:ea typeface="Calibri"/>
                <a:cs typeface="Dubai" panose="020B0503030403030204" pitchFamily="34" charset="-78"/>
              </a:rPr>
            </a:br>
            <a:br>
              <a:rPr lang="fa-IR" sz="2400" b="0" i="0" u="none" strike="noStrike">
                <a:highlight>
                  <a:srgbClr val="000000">
                    <a:alpha val="0"/>
                  </a:srgbClr>
                </a:highlight>
                <a:latin typeface="Dubai" panose="020B0503030403030204" pitchFamily="34" charset="-78"/>
                <a:ea typeface="Calibri"/>
                <a:cs typeface="Dubai" panose="020B0503030403030204" pitchFamily="34" charset="-78"/>
              </a:rPr>
            </a:br>
            <a:r>
              <a:rPr lang="fa-IR" sz="4400" b="0" i="0" u="none" strike="noStrike">
                <a:highlight>
                  <a:srgbClr val="000000">
                    <a:alpha val="0"/>
                  </a:srgbClr>
                </a:highlight>
                <a:latin typeface="Dubai" panose="020B0503030403030204" pitchFamily="34" charset="-78"/>
                <a:ea typeface="Calibri"/>
                <a:cs typeface="Dubai" panose="020B0503030403030204" pitchFamily="34" charset="-78"/>
              </a:rPr>
              <a:t>سیگار نکشید.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46BAE90-318A-9151-FCA5-DFDA43D6A89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627140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AE2921-9ED9-7FD6-8CEC-29D19479349B}"/>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D8B12432-77DD-88A9-F9D5-7D301CD8328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428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B6DA94-3466-E899-58EE-B66003449F49}"/>
              </a:ext>
            </a:extLst>
          </p:cNvPr>
          <p:cNvSpPr>
            <a:spLocks noGrp="1"/>
          </p:cNvSpPr>
          <p:nvPr>
            <p:ph type="title"/>
          </p:nvPr>
        </p:nvSpPr>
        <p:spPr/>
        <p:txBody>
          <a:bodyPr/>
          <a:lstStyle/>
          <a:p>
            <a:pPr rtl="1">
              <a:lnSpc>
                <a:spcPct val="100000"/>
              </a:lnSpc>
            </a:pPr>
            <a:r>
              <a:rPr lang="fa-IR" sz="4000" b="0" i="0" strike="noStrike">
                <a:highlight>
                  <a:srgbClr val="000000">
                    <a:alpha val="0"/>
                  </a:srgbClr>
                </a:highlight>
                <a:latin typeface="Dubai" panose="020B0503030403030204" pitchFamily="34" charset="-78"/>
                <a:ea typeface="Calibri"/>
                <a:cs typeface="Dubai" panose="020B0503030403030204" pitchFamily="34" charset="-78"/>
              </a:rPr>
              <a:t>به اندازه کافی بخوابید تا احساس آرامش کنید.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7CF2B5E-C776-63BD-1D34-FA35BEDF224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97721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F98E99-8372-2993-3281-2BB90C5198DA}"/>
              </a:ext>
            </a:extLst>
          </p:cNvPr>
          <p:cNvSpPr>
            <a:spLocks noGrp="1"/>
          </p:cNvSpPr>
          <p:nvPr>
            <p:ph type="title"/>
          </p:nvPr>
        </p:nvSpPr>
        <p:spPr/>
        <p:txBody>
          <a:bodyPr/>
          <a:lstStyle/>
          <a:p>
            <a:pPr rtl="1">
              <a:lnSpc>
                <a:spcPct val="100000"/>
              </a:lnSpc>
            </a:pPr>
            <a:r>
              <a:rPr lang="fa-IR" sz="4000" b="0" i="0" u="none" strike="noStrike">
                <a:highlight>
                  <a:srgbClr val="000000">
                    <a:alpha val="0"/>
                  </a:srgbClr>
                </a:highlight>
                <a:latin typeface="Dubai" panose="020B0503030403030204" pitchFamily="34" charset="-78"/>
                <a:ea typeface="Calibri"/>
                <a:cs typeface="Dubai" panose="020B0503030403030204" pitchFamily="34" charset="-78"/>
              </a:rPr>
              <a:t>خنک بمانید.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E12987C-9284-38DE-89FA-3541586E44B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148828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3864A0-B6EF-1F27-3EEA-E646137E1063}"/>
              </a:ext>
            </a:extLst>
          </p:cNvPr>
          <p:cNvSpPr>
            <a:spLocks noGrp="1"/>
          </p:cNvSpPr>
          <p:nvPr>
            <p:ph type="title"/>
          </p:nvPr>
        </p:nvSpPr>
        <p:spPr/>
        <p:txBody>
          <a:bodyPr/>
          <a:lstStyle/>
          <a:p>
            <a:pPr rtl="1">
              <a:lnSpc>
                <a:spcPct val="100000"/>
              </a:lnSpc>
            </a:pPr>
            <a:r>
              <a:rPr lang="fa-IR" sz="4000" b="0" i="0" u="none" strike="noStrike">
                <a:highlight>
                  <a:srgbClr val="000000">
                    <a:alpha val="0"/>
                  </a:srgbClr>
                </a:highlight>
                <a:latin typeface="Dubai" panose="020B0503030403030204" pitchFamily="34" charset="-78"/>
                <a:ea typeface="Calibri"/>
                <a:cs typeface="Dubai" panose="020B0503030403030204" pitchFamily="34" charset="-78"/>
              </a:rPr>
              <a:t>آرام باشید.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0BEF684-4831-4158-8F90-BECE9961A2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93807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A11F55-1A6A-D96F-A0BD-A32ED42A0C62}"/>
              </a:ext>
            </a:extLst>
          </p:cNvPr>
          <p:cNvSpPr>
            <a:spLocks noGrp="1"/>
          </p:cNvSpPr>
          <p:nvPr>
            <p:ph type="title"/>
          </p:nvPr>
        </p:nvSpPr>
        <p:spPr/>
        <p:txBody>
          <a:bodyPr/>
          <a:lstStyle/>
          <a:p>
            <a:pPr rtl="1">
              <a:lnSpc>
                <a:spcPct val="100000"/>
              </a:lnSpc>
            </a:pPr>
            <a:r>
              <a:rPr lang="fa-IR" sz="4000" b="0" i="0" u="none" strike="noStrike">
                <a:highlight>
                  <a:srgbClr val="000000">
                    <a:alpha val="0"/>
                  </a:srgbClr>
                </a:highlight>
                <a:latin typeface="Dubai" panose="020B0503030403030204" pitchFamily="34" charset="-78"/>
                <a:ea typeface="Calibri"/>
                <a:cs typeface="Dubai" panose="020B0503030403030204" pitchFamily="34" charset="-78"/>
              </a:rPr>
              <a:t>شاید چیزهایی از کشور خود بدانید که ممکن است به شما در مقابله با یائسگی کمک کند.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0A2402B-369A-2527-83FC-464DCA68B6A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98250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6A3D06-48F3-D8D4-1BCE-9A9F87961296}"/>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اگر با یائسگی دست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و پنجه نرم می کنید یا نگران سلامتی خود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هستید، در مورد آن با پزشک یا پرستار صحبت کنید.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738BF8D-26CE-4761-52DD-7FD971F4795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91700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E3D235-955D-3427-E93A-8E27123FB31E}"/>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ea typeface="Calibri"/>
                <a:cs typeface="Dubai" panose="020B0503030403030204" pitchFamily="34" charset="-78"/>
              </a:rPr>
              <a:t>در استرالیا، درمان های مختلفی برای کمک به شما برای مقابله با یائسگی وجود دارد.</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96E0104-1D29-B968-ABA6-12F688F23AD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72872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717D0C-3438-F1CB-9E09-4DEE5C417493}"/>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بعد از یائسگی سالم بمانید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50C4A2F-4A52-9E34-677F-8D17EEF6F53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40112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4AAAA9E-D98A-4EA3-98E4-825A29AFE3B0}"/>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سلامتی شما بعد از یائسگی تغییر می کند، بنابراین مراقبت از خود </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بسیار مهمتر است.</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8DDACB1-CE8B-7F75-E8D7-65B663C8E67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621238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B62D95-92C5-C2A6-F846-0A8F70F30F95}"/>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در اینجا نحوه مراقبت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از خود و حفظ سلامتی آورده شده است.</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953551C-4528-54D3-161A-8DBB0029A57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17817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87F16E-ACFD-8F5B-A64C-FCBC190B1F46}"/>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وزن مناسبی داشته باشید.</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غذاهای سالم بخورید.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6FA2FE8-5F46-3278-5B27-D51B69486D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929628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A565474-69C6-BA54-ACB6-12E5E7BAC415}"/>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بدن من. سلامت من.</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مجموعه ابزار آموزش سلامت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D82AA98-09CE-96AC-AA98-8CD1D24CB49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4123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EAE09F-1C48-C371-0896-1BA3C6A21B90}"/>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استفاده از الکل را محدود کنید. </a:t>
            </a:r>
            <a:br>
              <a:rPr lang="fa-IR" sz="48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سیگار نکشید.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024022A-29F4-6DBD-AD45-A8AA4E63C24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668821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112F62-999C-E063-2E26-4B5425B0CB4D}"/>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تحرک داشته باشید.</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حداقل 30 دقیقه</a:t>
            </a:r>
            <a:br>
              <a:rPr lang="fa-IR" sz="4400" b="1"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 در روز ورزش کنید.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989ADA3-ECAF-E4E6-0A78-C28CD3AFF4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71064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8647B6-77BD-5917-9919-17707077E291}"/>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حرکت کنید تا قوی بمانید</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حرکت کنید تا انعطاف پذیر بمانید.</a:t>
            </a:r>
            <a:endParaRPr lang="en-AU" sz="40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2F619BA-F8DE-5AEA-9A4D-0580CE781EF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83459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E3EDDF-911D-1B53-2844-8B3E22F437E4}"/>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سالی یک بار به پزشک مراجعه کنید تا سلامت خود را بررسی کنید.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3825EA6-9B0E-C579-3720-B301BF015B4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193813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A4D4D4-DB21-49EA-49F9-F426B9BF8CD3}"/>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اگر برای کمک به سالم ماندن به دارو نیاز دارید، با پزشک خود مشورت کنید.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8727F52-877C-D707-A346-2B8F26FCA1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62277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BEFF5A-6817-867B-3E92-39022B36976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68A2BD4-7BF0-F746-9BB2-DF4A0F8D9E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280345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21849D-28D5-1004-4FB7-5056C6ADC576}"/>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خدمات محلی</a:t>
            </a:r>
            <a:endParaRPr lang="fa-I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E159145-0B84-C5E3-84DC-8CA636740C8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7000282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616EFF-9176-150B-A389-9AF08B41DCB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A80F4D-1FFE-8591-616F-9E4F7579E57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485387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683B82-2787-1AF8-6247-8E46477E139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C04E359-1D24-EEB9-1840-C30CB4F96A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08280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68F414-6263-72B8-53FE-084F41E25DAF}"/>
              </a:ext>
            </a:extLst>
          </p:cNvPr>
          <p:cNvSpPr>
            <a:spLocks noGrp="1"/>
          </p:cNvSpPr>
          <p:nvPr>
            <p:ph type="title"/>
          </p:nvPr>
        </p:nvSpPr>
        <p:spPr/>
        <p:txBody>
          <a:bodyPr>
            <a:normAutofit fontScale="90000"/>
          </a:bodyPr>
          <a:lstStyle/>
          <a:p>
            <a:pPr rtl="1">
              <a:lnSpc>
                <a:spcPct val="100000"/>
              </a:lnSpc>
              <a:spcAft>
                <a:spcPts val="800"/>
              </a:spcAft>
            </a:pPr>
            <a: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یائسگی دوران تغییر</a:t>
            </a:r>
            <a:b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در زندگی شماست.</a:t>
            </a:r>
            <a:b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br>
            <a:br>
              <a:rPr lang="fa-IR" sz="2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همه زنان یائسه می شوند.</a:t>
            </a:r>
            <a:endParaRPr lang="en-AU" sz="40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C3C0486-215A-B79B-3538-302715B4CD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21833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D2DBFA-AF34-D9A1-E72B-75DCC4FFE950}"/>
              </a:ext>
            </a:extLst>
          </p:cNvPr>
          <p:cNvSpPr>
            <a:spLocks noGrp="1"/>
          </p:cNvSpPr>
          <p:nvPr>
            <p:ph type="title"/>
          </p:nvPr>
        </p:nvSpPr>
        <p:spPr/>
        <p:txBody>
          <a:bodyPr>
            <a:normAutofit fontScale="90000"/>
          </a:bodyPr>
          <a:lstStyle/>
          <a:p>
            <a:pPr rtl="1">
              <a:lnSpc>
                <a:spcPct val="100000"/>
              </a:lnSpc>
            </a:pP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احتمالاً زمانی که بین 45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تا 55 سال سن دارید به یائسگی خواهید رسید.</a:t>
            </a:r>
            <a:endParaRPr lang="fa-IR" sz="44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87CC049-A356-EE23-7ED3-0FD30EE6F47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92191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27786D-4A9A-8D88-9FEC-8D47EBD00612}"/>
              </a:ext>
            </a:extLst>
          </p:cNvPr>
          <p:cNvSpPr>
            <a:spLocks noGrp="1"/>
          </p:cNvSpPr>
          <p:nvPr>
            <p:ph type="title"/>
          </p:nvPr>
        </p:nvSpPr>
        <p:spPr/>
        <p:txBody>
          <a:bodyPr>
            <a:normAutofit fontScale="90000"/>
          </a:bodyPr>
          <a:lstStyle/>
          <a:p>
            <a:pPr rtl="1">
              <a:lnSpc>
                <a:spcPct val="100000"/>
              </a:lnSpc>
            </a:pP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اگر به مدت 1 سال پریود نشده باشید،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می دانید که به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یائسگی رسیده اید.</a:t>
            </a:r>
            <a:endParaRPr lang="en-AU" sz="40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DBD5D7E-089B-BD0C-3365-39ED83F8E9D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361366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5B9AB6-7FE0-B010-A1D0-536B946463D4}"/>
              </a:ext>
            </a:extLst>
          </p:cNvPr>
          <p:cNvSpPr>
            <a:spLocks noGrp="1"/>
          </p:cNvSpPr>
          <p:nvPr>
            <p:ph type="title"/>
          </p:nvPr>
        </p:nvSpPr>
        <p:spPr/>
        <p:txBody>
          <a:bodyPr>
            <a:normAutofit fontScale="90000"/>
          </a:bodyPr>
          <a:lstStyle/>
          <a:p>
            <a:pPr rtl="1">
              <a:lnSpc>
                <a:spcPct val="100000"/>
              </a:lnSpc>
            </a:pPr>
            <a: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یائسگی زمانی اتفاق می افتد که بدن شما دیگر تخمک  نداشته باشد. </a:t>
            </a:r>
            <a:endParaRPr lang="en-AU" sz="44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E120D24-8FDA-0DD2-3E71-C494B14E56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03658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070565-26CC-8D15-ACA9-CE3BA4B79A7E}"/>
              </a:ext>
            </a:extLst>
          </p:cNvPr>
          <p:cNvSpPr>
            <a:spLocks noGrp="1"/>
          </p:cNvSpPr>
          <p:nvPr>
            <p:ph type="title"/>
          </p:nvPr>
        </p:nvSpPr>
        <p:spPr/>
        <p:txBody>
          <a:bodyPr>
            <a:normAutofit fontScale="90000"/>
          </a:bodyPr>
          <a:lstStyle/>
          <a:p>
            <a:pPr rtl="1">
              <a:lnSpc>
                <a:spcPct val="100000"/>
              </a:lnSpc>
            </a:pPr>
            <a: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ممکن است ماه ها </a:t>
            </a:r>
            <a:br>
              <a:rPr lang="en-US"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قبل از</a:t>
            </a:r>
            <a:r>
              <a:rPr lang="en-US"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 </a:t>
            </a:r>
            <a:r>
              <a:rPr lang="fa-IR" sz="4400" b="0" i="0" u="none" strike="noStrike">
                <a:solidFill>
                  <a:srgbClr val="000000"/>
                </a:solidFill>
                <a:highlight>
                  <a:srgbClr val="000000">
                    <a:alpha val="0"/>
                  </a:srgbClr>
                </a:highlight>
                <a:latin typeface="Dubai" panose="020B0503030403030204" pitchFamily="34" charset="-78"/>
                <a:ea typeface="Calibri"/>
                <a:cs typeface="Dubai" panose="020B0503030403030204" pitchFamily="34" charset="-78"/>
              </a:rPr>
              <a:t>قطع کامل قاعدگی تغییراتی را در پریود خود مشاهده کنید.</a:t>
            </a:r>
            <a:endParaRPr lang="en-AU" sz="44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E997AE0-2A5C-0A85-E87A-22BAAF35BA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392854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2573</Words>
  <Application>Microsoft Office PowerPoint</Application>
  <PresentationFormat>Widescreen</PresentationFormat>
  <Paragraphs>196</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Aptos Display</vt:lpstr>
      <vt:lpstr>Arial</vt:lpstr>
      <vt:lpstr>Calibri</vt:lpstr>
      <vt:lpstr>Dubai</vt:lpstr>
      <vt:lpstr>Office Theme</vt:lpstr>
      <vt:lpstr>یائسگی و سلامت شما</vt:lpstr>
      <vt:lpstr>PowerPoint Presentation</vt:lpstr>
      <vt:lpstr>بدن من. سلامت من. مجموعه ابزار آموزش سلامت</vt:lpstr>
      <vt:lpstr>PowerPoint Presentation</vt:lpstr>
      <vt:lpstr>یائسگی دوران تغییر در زندگی شماست.  همه زنان یائسه می شوند.</vt:lpstr>
      <vt:lpstr>احتمالاً زمانی که بین 45  تا 55 سال سن دارید به یائسگی خواهید رسید.</vt:lpstr>
      <vt:lpstr>اگر به مدت 1 سال پریود نشده باشید،  می دانید که به  یائسگی رسیده اید.</vt:lpstr>
      <vt:lpstr>یائسگی زمانی اتفاق می افتد که بدن شما دیگر تخمک  نداشته باشد. </vt:lpstr>
      <vt:lpstr>ممکن است ماه ها  قبل از قطع کامل قاعدگی تغییراتی را در پریود خود مشاهده کنید.</vt:lpstr>
      <vt:lpstr>شما می توانید همچنان  تا 2 سال پس از آخرین  پریود باردار شوید.</vt:lpstr>
      <vt:lpstr>علائم یائسگی را بشناسید</vt:lpstr>
      <vt:lpstr>ممکن است متوجه تغییراتی در بدن و  احساس خود شوید. </vt:lpstr>
      <vt:lpstr>PowerPoint Presentation</vt:lpstr>
      <vt:lpstr>PowerPoint Presentation</vt:lpstr>
      <vt:lpstr>PowerPoint Presentation</vt:lpstr>
      <vt:lpstr>یائسگی برای هر زن متفاوت است.</vt:lpstr>
      <vt:lpstr>برخی علائم از بین خواهند رفت اما برخی ممکن است باقی بمانند و نیاز به درمان داشته باشند.</vt:lpstr>
      <vt:lpstr>علائم یائسگی خود را مدیریت کنید</vt:lpstr>
      <vt:lpstr>غذاهای سالم بخورید.  مقدار زیادی آب بخورید.  سیگار نکشید.</vt:lpstr>
      <vt:lpstr>به اندازه کافی بخوابید تا احساس آرامش کنید.</vt:lpstr>
      <vt:lpstr>خنک بمانید.</vt:lpstr>
      <vt:lpstr>آرام باشید.</vt:lpstr>
      <vt:lpstr>شاید چیزهایی از کشور خود بدانید که ممکن است به شما در مقابله با یائسگی کمک کند.</vt:lpstr>
      <vt:lpstr>اگر با یائسگی دست  و پنجه نرم می کنید یا نگران سلامتی خود  هستید، در مورد آن با پزشک یا پرستار صحبت کنید.</vt:lpstr>
      <vt:lpstr>در استرالیا، درمان های مختلفی برای کمک به شما برای مقابله با یائسگی وجود دارد.</vt:lpstr>
      <vt:lpstr>بعد از یائسگی سالم بمانید</vt:lpstr>
      <vt:lpstr>سلامتی شما بعد از یائسگی تغییر می کند، بنابراین مراقبت از خود  بسیار مهمتر است.</vt:lpstr>
      <vt:lpstr>در اینجا نحوه مراقبت  از خود و حفظ سلامتی آورده شده است.</vt:lpstr>
      <vt:lpstr>وزن مناسبی داشته باشید.  غذاهای سالم بخورید.</vt:lpstr>
      <vt:lpstr>استفاده از الکل را محدود کنید.   سیگار نکشید.</vt:lpstr>
      <vt:lpstr>تحرک داشته باشید.  حداقل 30 دقیقه  در روز ورزش کنید.</vt:lpstr>
      <vt:lpstr>حرکت کنید تا قوی بمانید  حرکت کنید تا انعطاف پذیر بمانید.</vt:lpstr>
      <vt:lpstr>سالی یک بار به پزشک مراجعه کنید تا سلامت خود را بررسی کنید.</vt:lpstr>
      <vt:lpstr>اگر برای کمک به سالم ماندن به دارو نیاز دارید، با پزشک خود مشورت کنید. </vt:lpstr>
      <vt:lpstr>PowerPoint Presentation</vt:lpstr>
      <vt:lpstr>خدمات محلی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7</cp:revision>
  <dcterms:created xsi:type="dcterms:W3CDTF">2024-08-12T03:52:13Z</dcterms:created>
  <dcterms:modified xsi:type="dcterms:W3CDTF">2024-09-17T03:27:17Z</dcterms:modified>
</cp:coreProperties>
</file>