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21" autoAdjust="0"/>
  </p:normalViewPr>
  <p:slideViewPr>
    <p:cSldViewPr snapToGrid="0">
      <p:cViewPr varScale="1">
        <p:scale>
          <a:sx n="129" d="100"/>
          <a:sy n="129" d="100"/>
        </p:scale>
        <p:origin x="149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3B99DDC-80CB-43F2-AFCE-D64927AE95B0}"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91282F4-E397-4492-BED6-01E477B2960A}" type="slidenum">
              <a:rPr lang="en-AU" smtClean="0"/>
              <a:t>‹#›</a:t>
            </a:fld>
            <a:endParaRPr lang="en-AU"/>
          </a:p>
        </p:txBody>
      </p:sp>
    </p:spTree>
    <p:extLst>
      <p:ext uri="{BB962C8B-B14F-4D97-AF65-F5344CB8AC3E}">
        <p14:creationId xmlns:p14="http://schemas.microsoft.com/office/powerpoint/2010/main" val="95532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आज हम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स्वास्थ्य जाँचों</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बारे में बात करेंगे:</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 क्या हो</a:t>
            </a:r>
            <a:r>
              <a:rPr lang="hi-IN" sz="1200" b="0"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इनकी आवश्यकता क्यों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इनकी आवश्यकता कब होती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एपॉइंटमेंट कैसे ले सक</a:t>
            </a:r>
            <a:r>
              <a:rPr lang="hi-IN" sz="1200" b="0"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आज आप महिलाओं के लिए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4 महत्वपूर्ण स्वास्थ्य जाँचों</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बारे में जानकारी प्राप्त करेंगी। </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a:t>
            </a:fld>
            <a:endParaRPr lang="en-AU"/>
          </a:p>
        </p:txBody>
      </p:sp>
    </p:spTree>
    <p:extLst>
      <p:ext uri="{BB962C8B-B14F-4D97-AF65-F5344CB8AC3E}">
        <p14:creationId xmlns:p14="http://schemas.microsoft.com/office/powerpoint/2010/main" val="377463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सर्विक्स क्या होता है?* </a:t>
            </a:r>
          </a:p>
          <a:p>
            <a:pPr rtl="0"/>
            <a:r>
              <a:rPr lang="hi" sz="1200" b="0" i="0"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सर्विक्स गर्भ के प्रवेश में होता है।</a:t>
            </a:r>
            <a:endParaRPr lang="en-AU" b="1" dirty="0">
              <a:latin typeface="Nirmala UI" panose="020B0502040204020203" pitchFamily="34" charset="0"/>
              <a:ea typeface="Nirmala UI" panose="020B0502040204020203" pitchFamily="34" charset="0"/>
              <a:cs typeface="Nirmala UI" panose="020B0502040204020203" pitchFamily="34" charset="0"/>
            </a:endParaRPr>
          </a:p>
          <a:p>
            <a:pPr defTabSz="910651">
              <a:defRPr/>
            </a:pPr>
            <a:endParaRPr lang="en-AU" b="1"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सर्विकल कैंसर क्या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सर्विकल कैंसर सर्विक्स - गर्भ के निचले हिस्से - में बढ़ता है। यह कैंसर किसी भी महिला को हो सकता है। यह कैंसर रोकथाम किए जाने वाले सबसे आसान प्रकार के कैंसरों में से एक है। इसका उपचार करना भी आसान हो सकता है। </a:t>
            </a:r>
            <a:endParaRPr lang="en-AU" strike="sngStrike" dirty="0">
              <a:latin typeface="Nirmala UI" panose="020B0502040204020203" pitchFamily="34" charset="0"/>
              <a:ea typeface="Nirmala UI" panose="020B0502040204020203" pitchFamily="34" charset="0"/>
              <a:cs typeface="Nirmala UI" panose="020B0502040204020203" pitchFamily="34" charset="0"/>
            </a:endParaRP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सर्विकल कैंसर किन कारणों से होता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सामान्य रूप से यह कैंसर एचपीवी (HPV) कहे जाने वाले एक सामान्य विषाणु (वायरस) के कारण होता है। सेक्स के दौरान किसी और के गुप्तांगों (जननांगों) से संपर्क होने के माध्यम से एचपीवी आपके शरीर में आ सकता है। कभी-कभी एचपीवी के कारण कैंसर हो सकता है। </a:t>
            </a: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a:t>
            </a:r>
            <a:r>
              <a:rPr lang="hi" sz="1200" b="0" i="1" u="none" strike="noStrike" kern="1200" baseline="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इमेज दिखाएँ।</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10</a:t>
            </a:fld>
            <a:endParaRPr lang="en-AU"/>
          </a:p>
        </p:txBody>
      </p:sp>
    </p:spTree>
    <p:extLst>
      <p:ext uri="{BB962C8B-B14F-4D97-AF65-F5344CB8AC3E}">
        <p14:creationId xmlns:p14="http://schemas.microsoft.com/office/powerpoint/2010/main" val="414899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सर्विकल जाँच परीक्षण क्या है?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सर्विकल जाँच परीक्षण जल्दी और आसानी से किया जा सकता है। इस जाँच में पता लगाया जाता है कि क्या आपको एचपीवी वायरस का संक्रमण है, जिसके कारण कैंसर होता है। </a:t>
            </a: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नर्स या डॉक्टर सावधानी से आपके सर्विक्स से एक नमूना लेंगे। इससे पीड़ा नहीं होनी चाहिए और इसमें केवल कुछ ही सेकंड लगेंगे।</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स्वयं ही यह परीक्षण करने में समर्थ हो सकती हैं। अगर आप स्वयं यह करना चाहती हैं, तो अपने डॉक्टर या नर्स से इसके बारे में पूछें।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नियमित रूप से परीक्षण कराती हैं, तो यह सर्विकल कैंसर से आपके लिए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सबसे अच्छी सुरक्षा</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11</a:t>
            </a:fld>
            <a:endParaRPr lang="en-AU"/>
          </a:p>
        </p:txBody>
      </p:sp>
    </p:spTree>
    <p:extLst>
      <p:ext uri="{BB962C8B-B14F-4D97-AF65-F5344CB8AC3E}">
        <p14:creationId xmlns:p14="http://schemas.microsoft.com/office/powerpoint/2010/main" val="388219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कब यह परीक्षण कराना शुरू कर सकती हूँ?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आयु 25 से 74 वर्ष के बीच है, तो आपको हरेक 5 वर्षों में सर्विकल जाँच परीक्षण कराना चाहिए। अगर आपको अपने लिए आवश्यक अगले परीक्षण का समय नहीं पता है, तो अपने डॉक्टर या नर्स से पूछें।</a:t>
            </a:r>
          </a:p>
          <a:p>
            <a:pPr lvl="0"/>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यह परीक्षण कहाँ पर करा सकती हूँ?*</a:t>
            </a: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 ऐसे पांच स्थान हैं, जहाँ डॉक्टर या नर्स आपका परीक्षण कर सकती है: </a:t>
            </a:r>
          </a:p>
          <a:p>
            <a:pPr marL="227663" indent="-227663" rtl="0">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का क्लिनिक</a:t>
            </a:r>
          </a:p>
          <a:p>
            <a:pPr marL="227663" indent="-227663" rtl="0">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सामुदायिक स्वास्थ्य केंद्र </a:t>
            </a:r>
          </a:p>
          <a:p>
            <a:pPr marL="227663" indent="-227663" rtl="0">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महिला स्वास्थ्य केंद्र </a:t>
            </a:r>
          </a:p>
          <a:p>
            <a:pPr marL="227663" indent="-227663" rtl="0">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परिवार नियोजन क्लिनिक </a:t>
            </a:r>
          </a:p>
          <a:p>
            <a:pPr marL="227663" indent="-227663" rtl="0">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 स्वास्थ्य क्लिनिक।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स्थानीय क्लीनिकों और केंद्रों के उदाहरण दें, जहाँ महिलाओं का परीक्षण किया जा सकता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पांच वर्षों में सर्विकल जाँच परीक्षण कराने से आपके जीवन की रक्षा हो सकती है।</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12</a:t>
            </a:fld>
            <a:endParaRPr lang="en-AU"/>
          </a:p>
        </p:txBody>
      </p:sp>
    </p:spTree>
    <p:extLst>
      <p:ext uri="{BB962C8B-B14F-4D97-AF65-F5344CB8AC3E}">
        <p14:creationId xmlns:p14="http://schemas.microsoft.com/office/powerpoint/2010/main" val="135924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मुझे कुछ सही नहीं लगता है, तो क्या मुझे अपने डॉक्टर या नर्स के पास दिखाने के लिए अगली बार तक इंतज़ार करना होगा?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नहीं। अगर आपके शरीर में कुछ ऐसा हो रहा है जो आपके लिए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सामान्य नहीं है</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जैसे: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रक्तस्राव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 से असामान्य तरलस्राव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पेट के निचले हिस्से में दर्द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सेक्स करने के बाद दर्द,</a:t>
            </a: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 आपको जल्दी से जल्दी डॉक्टर या नर्स के पास दिखाना चाहिए</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13</a:t>
            </a:fld>
            <a:endParaRPr lang="en-AU"/>
          </a:p>
        </p:txBody>
      </p:sp>
    </p:spTree>
    <p:extLst>
      <p:ext uri="{BB962C8B-B14F-4D97-AF65-F5344CB8AC3E}">
        <p14:creationId xmlns:p14="http://schemas.microsoft.com/office/powerpoint/2010/main" val="833818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स्तनों में कैंसर की जाँच करने के लिए परीक्षण।</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14</a:t>
            </a:fld>
            <a:endParaRPr lang="en-AU"/>
          </a:p>
        </p:txBody>
      </p:sp>
    </p:spTree>
    <p:extLst>
      <p:ext uri="{BB962C8B-B14F-4D97-AF65-F5344CB8AC3E}">
        <p14:creationId xmlns:p14="http://schemas.microsoft.com/office/powerpoint/2010/main" val="4172801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कैंसर क्या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कैंसर स्तनों में होने वाला कैंसर है। यह ऑस्ट्रेलिया में महिलाओं में सबसे सामान्य रूप से विकसित होने वाला कैंसर है, और यह किसी भी आयु में विकसित हो सकता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7 में से 1 महिला अपने जीवन में कभी न कभी स्तन कैंसर से ग्रस्त होगी।</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कैंसर का जल्दी पता लगाना महत्वपूर्ण क्यों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स्तन कैंसर का जल्दी पता चल जाता है, तो आपके स्वस्थ होने की संभावना बेहतर रहती है। इसका आकार छोटा होगा और इसके उपचार के लिए अन्य तरीके भी उपलब्ध होंगे।</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15</a:t>
            </a:fld>
            <a:endParaRPr lang="en-AU"/>
          </a:p>
        </p:txBody>
      </p:sp>
    </p:spTree>
    <p:extLst>
      <p:ext uri="{BB962C8B-B14F-4D97-AF65-F5344CB8AC3E}">
        <p14:creationId xmlns:p14="http://schemas.microsoft.com/office/powerpoint/2010/main" val="282911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स्तनों के बारे में आपको अच्छी तरह से जानकारी होनी चाहिए, ताकि आप देख सकें कि उनमें कोई परिवर्तन हुआ है या नहीं। </a:t>
            </a:r>
          </a:p>
          <a:p>
            <a:pPr lvl="0"/>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अपने स्तनों के बारे में क्या जानकारी होनी चाहिए?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स्तनों को शीशे में देखकर यह सीखना एक अच्छा विचार है कि: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 कैसे दिखते हैं</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उनकी आकृति, आकार और रंग कैसा है</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उनको स्पर्श करने पर कैसा महसूस होता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में होने वाले अधिकांश परिवर्तन स्तन कैंसर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नहीं</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होते हैं।</a:t>
            </a: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लेकिन अगर कोई परिवर्तन आपके ध्यान में आता है, तो आपको जल्द से जल्द किसी डॉक्टर या नर्स से इसकी जाँच करानी चाहिए।</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16</a:t>
            </a:fld>
            <a:endParaRPr lang="en-AU"/>
          </a:p>
        </p:txBody>
      </p:sp>
    </p:spTree>
    <p:extLst>
      <p:ext uri="{BB962C8B-B14F-4D97-AF65-F5344CB8AC3E}">
        <p14:creationId xmlns:p14="http://schemas.microsoft.com/office/powerpoint/2010/main" val="290596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 में ही स्तन में परिवर्तनों का पता लगाने का एक तरीका यह है कि आप हरेक महीने अपने स्तनों की जाँच करें।</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अपने स्तनों की जाँच कैसे कर सकती हूँ?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महीने में एक बार अपने स्तनों की आकृति, रंग और आकार की जाँच 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चक्र (मासिक धर्म) के समाप्त होने के कुछ दिनों बाद अपने स्तनों की जाँच करना सबसे अच्छा रहता है। हरेक महीने उसी दिन अपने स्तनों की जाँच करने के लिए अपने फोन या अपने कैलेंडर पर एक रिमाइंडर सेट 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हाथों का उपयोग करके शावर में, या लेटे हुए अपनी उंगलियों को सपाट रखकर स्पर्श 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गांठों और त्वचा या निप्पल में परिवर्तनों, या लालिमा, पीड़ा या तरलस्राव के लिए देखें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कॉलरबोन से लेकर अपने पेट तक के पूरे स्तन क्षेत्र और अपनी बगलों को भी स्पर्श करना सुनिश्चित करें</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अपने डॉक्टर या नर्स से यह दिखाने के लिए कह सकती हैं</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आपको अपने स्तन की जाँच कैसे करनी चाहिए।</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0" indent="0">
              <a:buFont typeface="Arial" panose="020B0604020202020204" pitchFamily="34" charset="0"/>
              <a:buNone/>
            </a:pPr>
            <a:endParaRPr lang="en-AU" sz="1200" b="0" i="0" u="sng"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rtl="0">
              <a:buFont typeface="Arial" panose="020B0604020202020204" pitchFamily="34" charset="0"/>
              <a:buNone/>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स्तनों को स्पर्श करने का कोई भी सही या गलत तरीका नहीं है - अपने लिए कारगर तरीका खोजना और नियमित रूप से इसका प्रयोग करना महत्वपूर्ण होता है।</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17</a:t>
            </a:fld>
            <a:endParaRPr lang="en-AU"/>
          </a:p>
        </p:txBody>
      </p:sp>
    </p:spTree>
    <p:extLst>
      <p:ext uri="{BB962C8B-B14F-4D97-AF65-F5344CB8AC3E}">
        <p14:creationId xmlns:p14="http://schemas.microsoft.com/office/powerpoint/2010/main" val="592735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में परिवर्तनों का पता लगाने का एक अन्य तरीका यह है कि आप हरेक दो वर्षों में स्तन परीक्षण कराएँ। </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परीक्षण क्या है?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कैंसर की खोज करने के लिए मैमोग्राम को स्तन परीक्षण कहा जाता है। मैमोग्राम आपके स्तन के अंदर की तस्वीर होती है। इसमें ऐसे परिवर्तन देखे जा सकते हैं, जो आपके द्वारा या आपके डॉक्टर या नर्स द्वारा स्पर्श करने या दिखाई में आने के लिए बहुत छोटे आकार के होते हैं। </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मैमोग्राम कब कराना चाहिए?</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आयु 50-74 वर्ष के बीच है, तो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हरेक 2 वर्षों में मैमोग्राम कराना चाहिए।</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अगर आपके स्तनों में कोई लक्षण नहीं हैं, तो ब्रैस्टस्क्रीन ऑस्ट्रेलिया (BreastScreen Australia) इन्हें निःशुल्क उपलब्ध कराता है</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आयु 40-49 आयुवर्ग में या 74 वर्ष से अधिक है, तो आप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मैमोग्राम कराने का चयन</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कर सकती हैं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आयु 40 वर्ष से कम है और आपके डॉक्टर को लगता है कि आपको मैमोग्राम कराने की आवश्यकता है, या अगर आपके परिवार में किसी और को स्तन कैंसर है, तो आपके डॉक्टर आपको मैमोग्राम कराने के लिए कह सकते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केवल 35 वर्ष की आयु से ही शुरू करके ही मैमोग्राम किए जा सकते हैं। </a:t>
            </a:r>
          </a:p>
          <a:p>
            <a:pPr lvl="0"/>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स्तन परीक्षण के लिए एपॉइंटमेंट कैसे बुक कर सकती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परीक्षण एपॉइंटमेंट बुक करने के लिए ब्रैस्टस्क्रीन ऑस्ट्रेलिया (BreastScreen Australia) को 13 20 50 पर कॉल करें। यह नंबर आपको आपके क्षेत्र में उपस्थित ब्रैस्टस्क्रीन (BreastScreen) सेवा के साथ जोड़ेगा।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वेबसाइट www.breastscreen.org.au पर जाकर ऑनलाइन एपॉइंटमेंट भी बुक कर सकती हैं।</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आपको दुभाषिए की आवश्यकता है?</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दुभाषिए की आवश्यकता है, तो अनुवाद और दुभाषिया सेवा (टीआईएस नैशनल) [Translating and Interpreting Service (TIS National)] को 131 450 पर कॉल करें और उनसे अपने राज्य/टेरिटरी में ब्रैस्टस्क्रीन (BreastScreen) से संपर्क कराने के लिए कहें।</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18</a:t>
            </a:fld>
            <a:endParaRPr lang="en-AU"/>
          </a:p>
        </p:txBody>
      </p:sp>
    </p:spTree>
    <p:extLst>
      <p:ext uri="{BB962C8B-B14F-4D97-AF65-F5344CB8AC3E}">
        <p14:creationId xmlns:p14="http://schemas.microsoft.com/office/powerpoint/2010/main" val="155393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परीक्षण कराना इतना महत्वपूर्ण क्यों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नियमित रूप से स्तन परीक्षण कराने से अधिकांश कैंसरों का जल्दी पता चल जाता है और मृत्यु से बचाव किया जा सकता हैं। </a:t>
            </a:r>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शुरुआत में ही स्तन कैंसर का पता लगा लिया जाए, तो इसका आकार छोटा रहने और सफलतापूर्वक उपचार किए जाने की संभावना अधिक रहती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इससे आपको फिर से स्वस्थ बनने और अपने जीवन व परिवार का आनंद उठाने में सहायता मिल सकती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अपने स्तनों में किसी परिवर्तन का पता चलता है, तो अपने डॉक्टर या नर्स के पास जल्दी से जल्दी दिखाएँ।</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19</a:t>
            </a:fld>
            <a:endParaRPr lang="en-AU"/>
          </a:p>
        </p:txBody>
      </p:sp>
    </p:spTree>
    <p:extLst>
      <p:ext uri="{BB962C8B-B14F-4D97-AF65-F5344CB8AC3E}">
        <p14:creationId xmlns:p14="http://schemas.microsoft.com/office/powerpoint/2010/main" val="398673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a:t>
            </a:fld>
            <a:endParaRPr lang="en-AU"/>
          </a:p>
        </p:txBody>
      </p:sp>
    </p:spTree>
    <p:extLst>
      <p:ext uri="{BB962C8B-B14F-4D97-AF65-F5344CB8AC3E}">
        <p14:creationId xmlns:p14="http://schemas.microsoft.com/office/powerpoint/2010/main" val="2917974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आंत में कैंसर की जाँच के लिए परीक्षण। </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20</a:t>
            </a:fld>
            <a:endParaRPr lang="en-AU"/>
          </a:p>
        </p:txBody>
      </p:sp>
    </p:spTree>
    <p:extLst>
      <p:ext uri="{BB962C8B-B14F-4D97-AF65-F5344CB8AC3E}">
        <p14:creationId xmlns:p14="http://schemas.microsoft.com/office/powerpoint/2010/main" val="361336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क्या होती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पाचन तंत्र*</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एक हिस्सा है। आंत एक नलिका है जो भोजन को आपके आमाशय से आपके गुदा-द्वार तक ले जाती है, जहाँ से मल-त्याग होता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का कैंसर क्या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का कैंसर आंत में विकसित होने वाला कैंसर है। यह कैंसर ऑस्ट्रेलिया में आम रूप से पाया जाने वाला कैंसर है और अगर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जल्दी</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पता चल जाए, तो इसका इलाज और उपचार करना आसान है।</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कैंसर का जल्दी पता लगाने के लिए परीक्षण कराना सबसे अच्छा तरीका है।</a:t>
            </a: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अगर आप पाचन तंत्र को संक्षेप में समझाना चाहते/चाहती हैं, तो इमेज का उपयोग करें।</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21</a:t>
            </a:fld>
            <a:endParaRPr lang="en-AU"/>
          </a:p>
        </p:txBody>
      </p:sp>
    </p:spTree>
    <p:extLst>
      <p:ext uri="{BB962C8B-B14F-4D97-AF65-F5344CB8AC3E}">
        <p14:creationId xmlns:p14="http://schemas.microsoft.com/office/powerpoint/2010/main" val="1939210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जाँच परीक्षण क्या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जाँच परीक्षण आपके मल में रक्त की जाँच करता है, जो आंत </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कैंसर का एक प्रारंभिक संकेत हो सकता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परीक्षण को आपके घर पर भेजा जाता है, और आपके लिए यह परीक्षण अपने आप करना आसान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आंत जाँच परीक्षण कब कराना चाहिए?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50</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वर्ष की आयु से शुरू करके जाँच करानी चाहिए। और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हरेक 2 वर्षों</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में इसे कराने की आवश्यकता है, जब तक आपकी आयु 74 वर्ष न हो जाए।</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22</a:t>
            </a:fld>
            <a:endParaRPr lang="en-AU"/>
          </a:p>
        </p:txBody>
      </p:sp>
    </p:spTree>
    <p:extLst>
      <p:ext uri="{BB962C8B-B14F-4D97-AF65-F5344CB8AC3E}">
        <p14:creationId xmlns:p14="http://schemas.microsoft.com/office/powerpoint/2010/main" val="3890310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यह जाँच कैसे प्राप्त कर सकती हूँ?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50 साल की आयु का हो जाने पर हरेक दो सालों बाद जाँच को आपके घर के पते पर भेज दिया जाता है। </a:t>
            </a: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जाँच नहीं मिलती हैं, तो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National Bowel Cancer Screening Program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1800 627 701</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पर कॉल करें या अपने डॉक्टर या नर्स से बात करें। </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कैसे पता चलेगा कि क्या करना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जाँच आपके घर पर आती है, तो इसके साथ में निर्देश भी दिए रहते हैं जिससे आपको पता चलता है कि वास्तव में क्या करना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घर पर जाँच करना आसान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23</a:t>
            </a:fld>
            <a:endParaRPr lang="en-AU"/>
          </a:p>
        </p:txBody>
      </p:sp>
    </p:spTree>
    <p:extLst>
      <p:ext uri="{BB962C8B-B14F-4D97-AF65-F5344CB8AC3E}">
        <p14:creationId xmlns:p14="http://schemas.microsoft.com/office/powerpoint/2010/main" val="3975376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के कैंसर के आरंभिक चरणों में आम-तौर पर कोई संकेत नहीं होते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इनमें से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कोई भी</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परिवर्तन दिखाई देता है, तो सीधे अपने डॉक्टर या नर्स को दिखाना महत्वपूर्ण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मल में खून मौजूद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मल का स्वरूप उसके सामान्य स्वरूप से अलग दिखाई देता है, जैसे ज़्यादा कड़ा, ज़्यादा नर्म, या कोई अलग आकार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अक्सर बहुत थकावट महसूस होती है और आपको पता नहीं है कि ऐसा क्यों हो रहा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वजन कम हो रहा है और आपको पता नहीं है कि ऐसा क्यों हो रहा है</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बार-बार पेट में दर्द होता है या आप गांठ महसूस कर सकती हैं।</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24</a:t>
            </a:fld>
            <a:endParaRPr lang="en-AU"/>
          </a:p>
        </p:txBody>
      </p:sp>
    </p:spTree>
    <p:extLst>
      <p:ext uri="{BB962C8B-B14F-4D97-AF65-F5344CB8AC3E}">
        <p14:creationId xmlns:p14="http://schemas.microsoft.com/office/powerpoint/2010/main" val="1659577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अपनी आंत को स्वस्थ रखने के लिए क्या कर सकती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इन कार्यों से अपनी आंत को स्वस्थ रखने में सहायता मिल सकती है: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धूम्रपान न 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 वजन बनाए रखें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रेशेयुक्त आहार का सेवन 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एल्कोहल का सेवन न करने की कोशिश 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मात्रा में पानी पिएँ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नियमित रूप से व्यायाम 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50 साल की आयु पार करने के बाद हरेक दो सालों में जाँच कराएँ।</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25</a:t>
            </a:fld>
            <a:endParaRPr lang="en-AU"/>
          </a:p>
        </p:txBody>
      </p:sp>
    </p:spTree>
    <p:extLst>
      <p:ext uri="{BB962C8B-B14F-4D97-AF65-F5344CB8AC3E}">
        <p14:creationId xmlns:p14="http://schemas.microsoft.com/office/powerpoint/2010/main" val="85208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 स्वास्थ्य जाँच क्या होती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 स्वास्थ्य जाँच में आपको इन बातों के लिए अपने डॉक्टर या नर्स के पास जाना होता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सुरक्षित सेक्स के बारे में बात करना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के साथ संबंध में रहते हुए अपने अधिकारों के बारे में बात करना</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गर्भवती बनने के अपने अधिकार का निर्णय लेने के बारे में बात करना</a:t>
            </a:r>
            <a:endParaRPr lang="en-AU" b="1" dirty="0">
              <a:latin typeface="Nirmala UI" panose="020B0502040204020203" pitchFamily="34" charset="0"/>
              <a:ea typeface="Nirmala UI" panose="020B0502040204020203" pitchFamily="34" charset="0"/>
              <a:cs typeface="Nirmala UI" panose="020B0502040204020203" pitchFamily="34" charset="0"/>
            </a:endParaRP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गर्भवती नहीं बनना चाहती हैं तो आप किस प्रकार के गर्भनिरोधक का उपयोग कर सकती हैं, इस बारे में बात क</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रना</a:t>
            </a:r>
            <a:endPar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सर्विकल जाँच परीक्षण कराना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 संचरित संक्रमणों (एसटीआई) के लिए जाँच कराना </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यौन स्वास्थ्य जाँच कब करानी चाहिए?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 स्वास्थ्य जाँच कराने के कई कारण हैं: </a:t>
            </a:r>
          </a:p>
          <a:p>
            <a:pPr marL="227663" indent="-227663"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एक नया यौन संबंध शुरू कर रही हैं </a:t>
            </a:r>
          </a:p>
          <a:p>
            <a:pPr marL="227663" indent="-227663"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आपने असुरक्षित रूप से सेक्स किया है। यदि कंडोम या डेंटल डैम (लेटेक्स की पतली परत) के बिना सेक्स किया जाता है, तो यह असुरक्षित या असंरक्षित सेक्स है </a:t>
            </a:r>
          </a:p>
          <a:p>
            <a:pPr marL="227663" indent="-227663"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सेक्स के दौरान कंडोम का फट या उतर जा</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pPr marL="227663" indent="-227663" defTabSz="910651" rtl="0">
              <a:buFont typeface="Arial" panose="020B0604020202020204" pitchFamily="34" charset="0"/>
              <a:buChar char="•"/>
              <a:defRPr/>
            </a:pP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पको लगता है कि आपको एसटीआई हो सकता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साथी ने अन्य लोगों के साथ सेक्स किया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आपने एक से अधिक लोगों के साथ सेक्स किया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ड्रग्स का उपयोग करते समय, या टैटू या पियर्सिंग करवाते समय अन्य लोगों के साथ सुइयाँ साझा करती हैं </a:t>
            </a:r>
          </a:p>
          <a:p>
            <a:r>
              <a:rPr lang="en-AU" dirty="0">
                <a:latin typeface="Nirmala UI" panose="020B0502040204020203" pitchFamily="34" charset="0"/>
                <a:ea typeface="Nirmala UI" panose="020B0502040204020203" pitchFamily="34" charset="0"/>
                <a:cs typeface="Nirmala UI" panose="020B0502040204020203" pitchFamily="34" charset="0"/>
              </a:rPr>
              <a:t>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यौन संबंध रखती हैं, तो आपको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नियमित रूप से</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यौन स्वास्थ्य जाँच करवाने की आवश्यकता है।</a:t>
            </a:r>
          </a:p>
          <a:p>
            <a:pPr marL="0" marR="0" lvl="0" indent="0" algn="l" defTabSz="914400" rtl="0" eaLnBrk="1" fontAlgn="auto" latinLnBrk="0" hangingPunct="1">
              <a:lnSpc>
                <a:spcPct val="100000"/>
              </a:lnSpc>
              <a:spcBef>
                <a:spcPct val="0"/>
              </a:spcBef>
              <a:spcAft>
                <a:spcPct val="0"/>
              </a:spcAft>
              <a:buClrTx/>
              <a:buSzTx/>
              <a:buFontTx/>
              <a:buNone/>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यौन स्वास्थ्य जाँच कराने में घबराहट हो सकती है, लेकिन डॉक्टर और नर्स आपकी सहायता के लिए मौजूद हैं।</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27</a:t>
            </a:fld>
            <a:endParaRPr lang="en-AU"/>
          </a:p>
        </p:txBody>
      </p:sp>
    </p:spTree>
    <p:extLst>
      <p:ext uri="{BB962C8B-B14F-4D97-AF65-F5344CB8AC3E}">
        <p14:creationId xmlns:p14="http://schemas.microsoft.com/office/powerpoint/2010/main" val="2080273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सेक्स करते समय एसटीआई का संक्रमण हो सकता है।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एसटीआई का अर्थ यौन संचरित संक्रमण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एसटीआई दुनिया-भर में सामान्य रूप से पाए जाते हैं। कई अलग-अलग तरह के एसटीआई होते हैं, जैसे: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जननांग हर्पीस</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क्लैमाइडिया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गोनोरिया</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सिफिलिस</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हेपेटाइटिस बी और सी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एचआईवी। </a:t>
            </a:r>
          </a:p>
          <a:p>
            <a:pPr marL="170747" indent="-170747">
              <a:buFont typeface="Arial" panose="020B0604020202020204" pitchFamily="34" charset="0"/>
              <a:buChar cha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एसटीआई का संक्रमण कैसे हो सकता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इन तरीकों से एसटीआई का संक्रमण हो सकता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पुरुष या महिला के साथ असुरक्षित यौन संबंध बनाना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मुंह लिंग या योनिद्वार पर रखना</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लिंग, योनिद्वार, योनि या गुदा को स्पर्श करना</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अन्य व्यक्ति के शरीर के तरल-पदार्थों को स्पर्श करना। </a:t>
            </a: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एसटीआई का इलाज नहीं किया जाता है, तो इनसे: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जलन और दर्द हो सकता है</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महिलाओं को बच्चे होने में कठिनाई हो सकती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लंबे समय के लिए स्वास्थ्य समस्याएँ हो सकती हैं।</a:t>
            </a:r>
            <a:endParaRPr lang="en-AU" dirty="0"/>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28</a:t>
            </a:fld>
            <a:endParaRPr lang="en-AU"/>
          </a:p>
        </p:txBody>
      </p:sp>
    </p:spTree>
    <p:extLst>
      <p:ext uri="{BB962C8B-B14F-4D97-AF65-F5344CB8AC3E}">
        <p14:creationId xmlns:p14="http://schemas.microsoft.com/office/powerpoint/2010/main" val="2250119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किसी व्यक्ति को देखकर नहीं बता सकते हैं कि उसे एससटीआई है या नहीं। अगर कोई व्यक्ति बलवान और स्वस्थ दिखता है, तो भी उसे एसटीआई हो सकता है और वह इसे किसी अन्य व्यक्ति में संक्रमित कर सकता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एसटीआई का संक्रमण होना और इसका पता न होना संभव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कभी-कभी ऐसे संकेत भी होते हैं जिनसे पता चल जाता है कि आपको या किसी अन्य व्यक्ति को एसटीआई हो सकता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कुछ संभावित संकेतों में शामिल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लिंग, योनि, गुदा या मुंह में घाव, फफोले, कटी त्वचा या जलन होना</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लिंग, योनि या गुदा से असामान्य तरलस्राव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योनिद्वार या योनि में लाली दिखाई देती है, दर्द होता है, खुजली होती है या बदबू आती है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लिंग, योनिद्वार, योनि या गुदा में गांठें और उभार</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सेक्स के दौरान दर्द या रक्तस्राव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मूत्र-त्याग करते समय दर्द।</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29</a:t>
            </a:fld>
            <a:endParaRPr lang="en-AU"/>
          </a:p>
        </p:txBody>
      </p:sp>
    </p:spTree>
    <p:extLst>
      <p:ext uri="{BB962C8B-B14F-4D97-AF65-F5344CB8AC3E}">
        <p14:creationId xmlns:p14="http://schemas.microsoft.com/office/powerpoint/2010/main" val="13308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लगता है कि आपको कोई संक्रमण है, तो आपको जाँच करवानी होगी।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एचआईवी, हेपेटाइटिस और एसटीआई के परीक्षण आसान, निःशुल्क और सुरक्षित होते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जाँच में पता चलता है कि आपको संक्रमण है, तो आप सीधे उपचार शुरू कर सकती हैं। इससे आपको जल्द ही ठीक होने में सहायता मिलेगी और आपके शरीर से किसी दूसरे में संक्रमण पारित होने से बचाव भी किया जा सकेगा। </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एसटीआई जाँच के लिए कहाँ जाना चाहिए?*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यहाँ पर एसटीआई जाँच करा सकती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स्थानीय चिकित्सा क्लिनिक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स्थानीय सामुदायिक स्वास्थ्य केंद्र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यौन स्वास्थ्य क्लिनिक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परिवार नियोजन क्लिनिक।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मुझे शर्मिंदगी महसूस होती है, तो क्या होगा?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एसटीआई जाँच कराने के बारे में शर्मिंदगी महसूस होती है, तो याद रखें कि डॉक्टर और नर्सें: </a:t>
            </a:r>
          </a:p>
          <a:p>
            <a:pPr marL="171450" indent="-171450"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ओर निर्णयात्मक भाव प्रदर्शित नहीं करेंगे </a:t>
            </a:r>
          </a:p>
          <a:p>
            <a:pPr marL="171450" indent="-171450"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दिन जाँच करते रहते हैं, और आपकी देखभाल करना उनका काम है </a:t>
            </a:r>
          </a:p>
          <a:p>
            <a:pPr marL="171450" indent="-171450" rtl="0">
              <a:buFont typeface="Arial" panose="020B0604020202020204" pitchFamily="34" charset="0"/>
              <a:buChar cha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दूसरे के साथ आपकी जानकारी को साझा नहीं करेंगे</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अपनी गोपनीयता के बारे में चिंतित हैं, तो आप अपने सामान्य चिकित्सक या नर्स के पास जाने के बजाय किसी दूसरे क्लिनिक में जा सकती हैं।</a:t>
            </a:r>
          </a:p>
          <a:p>
            <a:pPr lvl="0"/>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क्लैमाइडिया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30 वर्ष से कम आयु की जो महिलाएँ यौन संबंध बनाती हैं, उन्हें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साल</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क्लैमाइडिया के लिए मूत्रजाँच करानी चाहिए।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क्लैमाइडिया से आपको गर्भधारण में मुश्किल हो सकती है। क्लैमाइडिया से संक्रमित ज़्यादातर महिलाओं के शरीर में कोई संकेत नहीं होते हैं, इसलिए उन्हें पता ही नहीं रहता है कि वे इससे संक्रमित हैं। </a:t>
            </a: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स्थानीय क्षेत्र में यौन स्वास्थ्य जाँचों की उपलब्धता के बारे में बताएँ। </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30</a:t>
            </a:fld>
            <a:endParaRPr lang="en-AU"/>
          </a:p>
        </p:txBody>
      </p:sp>
    </p:spTree>
    <p:extLst>
      <p:ext uri="{BB962C8B-B14F-4D97-AF65-F5344CB8AC3E}">
        <p14:creationId xmlns:p14="http://schemas.microsoft.com/office/powerpoint/2010/main" val="254149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a:t>
            </a:fld>
            <a:endParaRPr lang="en-AU"/>
          </a:p>
        </p:txBody>
      </p:sp>
    </p:spTree>
    <p:extLst>
      <p:ext uri="{BB962C8B-B14F-4D97-AF65-F5344CB8AC3E}">
        <p14:creationId xmlns:p14="http://schemas.microsoft.com/office/powerpoint/2010/main" val="2342838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एसटीआई के संक्रमण से बचाव के 4 तरीके: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mj-lt"/>
              <a:buAutoNum type="arabicPeriod"/>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और भी अधिक सुरक्षित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रूप से सेक्स करें - अपने साथी के वीर्य, ​​रक्त या योनि से स्रावित तरल-पदार्थों को अपने शरीर में न जाने दें। हरेक बार सेक्स करते समय कंडोम, फीमेल कंडोम या डेंटल डैम का उपयोग करें, चाहे आपका मासिक धर्म (माहवारी) क्यों न हो रहा हो</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यौन संबंध रखती हैं, तो हमेशा नियमित रूप से यौन स्वास्थ्य जाँच कराएँ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नए साथी के साथ सेक्स करने से पहले यौन स्वास्थ्य जाँच कराएँ और उन्हें भी यह जाँच कराने के लिए कहें </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सुई, टैटू के उपकरण, रेज़र या अन्य चीजों को साझा न करें, जिनपर किसी अन्य व्यक्ति का रक्त लगा हो सकता है।</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31</a:t>
            </a:fld>
            <a:endParaRPr lang="en-AU"/>
          </a:p>
        </p:txBody>
      </p:sp>
    </p:spTree>
    <p:extLst>
      <p:ext uri="{BB962C8B-B14F-4D97-AF65-F5344CB8AC3E}">
        <p14:creationId xmlns:p14="http://schemas.microsoft.com/office/powerpoint/2010/main" val="495473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या आपके परिवार को डॉक्टर के पास दिखाने की आवश्यकता है, तो एपॉइंटमेंट तुरंत लें क्योंकि डॉक्टर को आपसे मिलने के लिए कुछ दिन लग सकते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आपातकाल में 000 पर कॉल करें। </a:t>
            </a: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एपॉइंटमेंट कैसे लेना चाहिए?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इन तरीकों से अपने डॉक्टर से एपॉइंटमेंट ले सकती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 केंद्र पर फोन करके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व्यक्तिगत रूप से केंद्र में जाकर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केंद्र की अपनी वेबसाइट है, तो इंटरनेट पर बुकिंग करके। </a:t>
            </a: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एपॉइंटमेंट लेते समय आप: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महिला डॉक्टर के लिए निवेदन कर सकती हैं</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दुभाषिए के लिए निवेदन कर सकती हैं - आप फोन दुभाषिए, महिला दुभाषिए, या किसी दूसरे राज्य में स्थित दुभाषिए के लिए निवेदन कर सकती हैं। अनुवाद और दुभाषिया सेवा (टीआईएस नेशनल) 131 450 </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किसी गंभीर चिकित्सीय मुद्दे के लिए तत्काल ध्यान की आवश्यकता है, तो तत्काल एपॉइंटमेंट देने के लिए कहें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एपॉइंटमेंट के लिए आपको कितना शुल्क देना होगा, इसके बारे में पूछें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कम अवधि के या लंबे एपॉइंटमेंट का चयन करें: </a:t>
            </a:r>
          </a:p>
          <a:p>
            <a:pPr marL="468000" lvl="1" indent="-171450" defTabSz="910651" rtl="0">
              <a:buFont typeface="Calibri" panose="020F050202020403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नुस्खे की आवश्यकता है, तो कम अवधि के एपॉइंटमेंट के लिए पूछें </a:t>
            </a:r>
          </a:p>
          <a:p>
            <a:pPr marL="468000" lvl="1" indent="-171450" defTabSz="910651" rtl="0">
              <a:buFont typeface="Calibri" panose="020F050202020403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कई मुद्दों के बारे में बात करना चाहती हैं, तो लंबी अवधि के एपॉइंटमेंट के लिए पूछें। </a:t>
            </a:r>
          </a:p>
          <a:p>
            <a:pPr marL="170747" indent="-170747" defTabSz="910651">
              <a:buFont typeface="Arial" panose="020B0604020202020204" pitchFamily="34" charset="0"/>
              <a:buChar char="•"/>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के पास दिखाने की आवश्यकता वाले हरेक परिजन के लिए आपको अलग-अलग एपॉइंटमेंट लेने की आवश्यकता होगी। </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33</a:t>
            </a:fld>
            <a:endParaRPr lang="en-AU"/>
          </a:p>
        </p:txBody>
      </p:sp>
    </p:spTree>
    <p:extLst>
      <p:ext uri="{BB962C8B-B14F-4D97-AF65-F5344CB8AC3E}">
        <p14:creationId xmlns:p14="http://schemas.microsoft.com/office/powerpoint/2010/main" val="3549437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मैं डॉक्टर के पास जाने में सहज महसूस नहीं करती हूँ, तो क्या होगा?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के पास दिखाने के लिए जाते समय अपने-आप को और अधिक आरामदेह और आत्मविश्वासी महसूस करने के लिए आप ऐसे कुछ कार्य कर सकती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महिला डॉक्टर</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या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नर्स</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से मिलने के लिए निवेदन कर सकती हैं</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दुभाषिए की सेवा</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उपयोग कर सकती हैं - एपॉइंटमेंट में आप जो कुछ बोलती हैं, उसके बारे में दुभाषिए अन्य लोगों से बात नहीं कर सकते हैं </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परिजन, दोस्त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 समर्थन-कर्मी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 अपने साथ ले जा सकती हैं, लेकिन उन्हें आपके लिए दुभाषिए का काम नहीं करना होगा</a:t>
            </a:r>
          </a:p>
          <a:p>
            <a:pPr marL="170747" indent="-170747" rtl="0">
              <a:buFont typeface="Arial" panose="020B0604020202020204" pitchFamily="34" charset="0"/>
              <a:buChar cha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अपने एपॉइंटमेंट में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जाने से पहले तैयारी कर सकती हैं।</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अंग्रे</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ज़ी</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आपकी पहली भाषा नहीं है, तो क्लिनिक 131 450 पर ट्रांसलेटिंग और इंटरप्रेटिंग सर्विस (TIS National) को कॉल करके दुभाषियों की व्यवस्था कर सक</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 </a:t>
            </a:r>
          </a:p>
          <a:p>
            <a:endParaRPr lang="en-AU" dirty="0"/>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34</a:t>
            </a:fld>
            <a:endParaRPr lang="en-AU"/>
          </a:p>
        </p:txBody>
      </p:sp>
    </p:spTree>
    <p:extLst>
      <p:ext uri="{BB962C8B-B14F-4D97-AF65-F5344CB8AC3E}">
        <p14:creationId xmlns:p14="http://schemas.microsoft.com/office/powerpoint/2010/main" val="2161206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अपने एपॉइंटमेंट के लिए तैयारी कैसे कर सकती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के पास जाने की तैयारी करने के लिए ये बातें लिखकर रखें: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जिन बातों के बारे में बात करना चाहती हैं, उनकी सूची बनाएं</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बीमारी का संकेत देने वाले कोई भी लक्षण; ये कब शुरू हुए थे, कितने समय तक बने रहे थे, कितनी बार प्रकट हुए थे</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सभी दवाइयाँ, विटामिन और हर्बल उपचार, जिनका आप सेवन करती हैं</a:t>
            </a:r>
            <a:endParaRPr lang="en-AU" strike="sngStrike"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कोई भी दवाइयाँ जिनका आप सेवन नहीं कर सकती हैं, उदाहरण के लिए एस्पिरिन, पेनिसिलिन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कोई भी गंभीर बीमारियाँ, जो आपको या आपके परिवार के अन्य सदस्यों को हुई हो।</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साथ लाना याद रखेंः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मेडिकेयर कार्ड और हेल्थकेयर/कंसेशन कार्ड, यदि आपके पास हो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हाल में की गई जाँचों की प्रतियाँ या रिपोर्टें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नोट्स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ज़रूरत पड़ने पर आपको समर्थन देने वाला कोई व्यक्ति।</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35</a:t>
            </a:fld>
            <a:endParaRPr lang="en-AU"/>
          </a:p>
        </p:txBody>
      </p:sp>
    </p:spTree>
    <p:extLst>
      <p:ext uri="{BB962C8B-B14F-4D97-AF65-F5344CB8AC3E}">
        <p14:creationId xmlns:p14="http://schemas.microsoft.com/office/powerpoint/2010/main" val="2809642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अपने डॉक्टर या नर्स से क्या बात कर सकती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डॉक्टर या नर्स से बात करते समय उन्हें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हमेशा सच बताना</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सबसे महत्वपूर्ण होता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स्वास्थ्य, आपकी चिंताएँ और आपकी परिस्थिति महत्वपूर्ण होती हैं, इसलिए खुलकर बोलें। डॉक्टर और नर्स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ओर निर्णयात्मक या आलोचनात्मक भाव प्रदर्शित नहीं करेंगे।</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न सोचें कि कोई बात सामान्य रूप से होती है या बताने के लिए पर्याप्त रूप से महत्वपूर्ण नहीं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उन्हें जो भी बताती हैं वह गोपनीय होता है, इसलिए उन्हें कुछ भी बताने से डरें नहीं। </a:t>
            </a:r>
          </a:p>
          <a:p>
            <a:r>
              <a:rPr lang="en-AU" dirty="0">
                <a:latin typeface="Nirmala UI" panose="020B0502040204020203" pitchFamily="34" charset="0"/>
                <a:ea typeface="Nirmala UI" panose="020B0502040204020203" pitchFamily="34" charset="0"/>
                <a:cs typeface="Nirmala UI" panose="020B0502040204020203" pitchFamily="34" charset="0"/>
              </a:rPr>
              <a:t> </a:t>
            </a: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सहायता करने के लिए डॉक्टर या नर्स को यह जानना ज़रूरी होता है कि: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पहले बीमार कब पड़ी थीं </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क्या दवाइयाँ ले रही हैं कुछ तरह की दवाइयाँ कुछ अन्य दवाइयों के साथ काम नहीं करती हैं और आपको बीमार कर सकती हैं या आपकी बीमारी को और भी खराब कर सकती हैं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किसी दिन सामान्य से फर्क महसूस होता है</a:t>
            </a:r>
          </a:p>
          <a:p>
            <a:pPr marL="170747" indent="-17074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व्यायाम करती हैं, अथवा एल्कोहल या ड्रग्स लेती हैं।</a:t>
            </a:r>
            <a:endParaRPr lang="en-AU" dirty="0"/>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36</a:t>
            </a:fld>
            <a:endParaRPr lang="en-AU"/>
          </a:p>
        </p:txBody>
      </p:sp>
    </p:spTree>
    <p:extLst>
      <p:ext uri="{BB962C8B-B14F-4D97-AF65-F5344CB8AC3E}">
        <p14:creationId xmlns:p14="http://schemas.microsoft.com/office/powerpoint/2010/main" val="1019859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और नर्स बहुत सारी महत्वपूर्ण जानकारी दे सकते हैं, जिसे हमेशा समझ पाना या याद रखना आसान नहीं होता है। </a:t>
            </a:r>
          </a:p>
          <a:p>
            <a:pPr defTabSz="910651">
              <a:defRPr/>
            </a:pPr>
            <a:endParaRPr lang="en-AU" b="1"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या नर्स ने आपको जो बताया है, उसे समझने में सहायता लिए आप ये कार्य कर सकती हैं: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एक नोटबुक ले जाना और उसमें लिखना</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डॉक्टर या नर्स से महत्वपूर्ण बातें लिखने के लिए कहना, खासकर दवाओं के बारे में </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साथ घर ले जाने के उद्देश्य से प्रकाशित जानकारी के लिए पूछना</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एपॉइंटमेंट को छोड़कर जाने से पहले आपको जो करना है, उसे दोहराना, ताकि यह सुनिश्चित हो सके कि आपको जो करना है, उसे आपने समझ और जान लिया है</a:t>
            </a:r>
          </a:p>
          <a:p>
            <a:pPr marL="170747" indent="-170747"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डॉक्टर या नर्स से दोबारा समझाने के लिए कहना। </a:t>
            </a:r>
          </a:p>
          <a:p>
            <a:pPr defTabSz="910651">
              <a:defRPr/>
            </a:pPr>
            <a:endParaRPr lang="en-AU" b="1"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मुझे उपचार पसंद न आए, तो क्या होगा?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डॉक्टर या नर्स द्वारा आपको दिए गए उपचार से सहज नहीं हैं, तो उनसे पूछें कि क्या कोई अन्य उपचार हैं जिन्हें आप आज़मा सकती हैं। </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डॉक्टर या नर्स से हरेक उपचार के बारे में अच्छी और खराब बातें समझाने के लिए कहें, ताकि अपना निर्णय लेने से पहले आपके पास सभी जानकारी हो। </a:t>
            </a:r>
          </a:p>
          <a:p>
            <a:pPr defTabSz="910651">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आपको अपने उपचार के साथ समस्याएँ होती है, तो याद रखें कि: </a:t>
            </a: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पहले अपने डॉक्टर या नर्स से बात किए बिना उपचार को न बदलें, अन्यथा आप बीमार पड़ सकती हैं </a:t>
            </a: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डॉक्टर या नर्स को अपने उपचार के साथ होने वाली सभी समस्याओं के बारे में बताएँ</a:t>
            </a: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लिए सबसे अच्छे तरीके से काम करने वाला उपचार खोजने के लिए अपने डॉक्टर या नर्स के साथ मिलकर काम करें।</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37</a:t>
            </a:fld>
            <a:endParaRPr lang="en-AU"/>
          </a:p>
        </p:txBody>
      </p:sp>
    </p:spTree>
    <p:extLst>
      <p:ext uri="{BB962C8B-B14F-4D97-AF65-F5344CB8AC3E}">
        <p14:creationId xmlns:p14="http://schemas.microsoft.com/office/powerpoint/2010/main" val="338323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1"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स्थानीय स्वास्थ्य सेवाओं का विवरण प्रदान करें।</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39</a:t>
            </a:fld>
            <a:endParaRPr lang="en-AU"/>
          </a:p>
        </p:txBody>
      </p:sp>
    </p:spTree>
    <p:extLst>
      <p:ext uri="{BB962C8B-B14F-4D97-AF65-F5344CB8AC3E}">
        <p14:creationId xmlns:p14="http://schemas.microsoft.com/office/powerpoint/2010/main" val="226582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996"/>
              </a:spcBef>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सत्र को</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IN" sz="1200" b="1"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IN" sz="1200" b="1"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विषय</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IN" sz="1200" b="1"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IN" sz="1200" b="1"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a:t>
            </a:r>
            <a:r>
              <a:rPr lang="hi-IN" sz="1200" b="1"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हिक</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चर्चा के साथ शुरू करें कि प्रतिभागी 'स्वास्थ्य' के बारे में क्या समझती हैं और प्रतिभागियों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स्वास्थ्य और बीमारी के बारे में क्या धारणाएं है। </a:t>
            </a:r>
          </a:p>
          <a:p>
            <a:pPr>
              <a:spcBef>
                <a:spcPts val="996"/>
              </a:spcBef>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spcBef>
                <a:spcPts val="996"/>
              </a:spcBef>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विचार करने के लिए प्रश्न*: </a:t>
            </a:r>
          </a:p>
          <a:p>
            <a:pPr marL="170747" indent="-170747" rtl="0">
              <a:spcBef>
                <a:spcPts val="996"/>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रोग क्या होता है? यह कहाँ से आता है? क्या कोई भी बीमार पड़ सकता है?</a:t>
            </a:r>
          </a:p>
          <a:p>
            <a:pPr marL="170747" indent="-170747" rtl="0">
              <a:spcBef>
                <a:spcPts val="996"/>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रोग की रोकथाम के लिए कुछ कर सकती हैं, खासकर कैंसर जैसी गंभीर बीमारी के लिए?</a:t>
            </a:r>
          </a:p>
          <a:p>
            <a:pPr marL="170747" indent="-170747" rtl="0">
              <a:spcBef>
                <a:spcPts val="996"/>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आपका स्वास्थ्य आपके लिए महत्वपूर्ण है? </a:t>
            </a:r>
          </a:p>
          <a:p>
            <a:pPr marL="170747" indent="-170747" rtl="0">
              <a:spcBef>
                <a:spcPts val="996"/>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देश में लोग अपने स्वास्थ्य का ध्यान कैसे रखते हैं? </a:t>
            </a:r>
          </a:p>
          <a:p>
            <a:pPr marL="170747" marR="0" lvl="0" indent="-170747" algn="l" defTabSz="914400" rtl="0" eaLnBrk="1" fontAlgn="auto" latinLnBrk="0" hangingPunct="1">
              <a:lnSpc>
                <a:spcPct val="100000"/>
              </a:lnSpc>
              <a:spcBef>
                <a:spcPts val="996"/>
              </a:spcBef>
              <a:spcAft>
                <a:spcPct val="0"/>
              </a:spcAft>
              <a:buClrTx/>
              <a:buSzTx/>
              <a:buFont typeface="Arial" panose="020B0604020202020204" pitchFamily="34" charset="0"/>
              <a:buChar char="•"/>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स्वास्थ्य का ध्यान रखने का क्या अर्थ है? </a:t>
            </a:r>
          </a:p>
          <a:p>
            <a:pPr marL="170747" marR="0" lvl="0" indent="-170747" algn="l" defTabSz="914400" rtl="0" eaLnBrk="1" fontAlgn="auto" latinLnBrk="0" hangingPunct="1">
              <a:lnSpc>
                <a:spcPct val="100000"/>
              </a:lnSpc>
              <a:spcBef>
                <a:spcPts val="996"/>
              </a:spcBef>
              <a:spcAft>
                <a:spcPct val="0"/>
              </a:spcAft>
              <a:buClrTx/>
              <a:buSzTx/>
              <a:buFont typeface="Arial" panose="020B0604020202020204" pitchFamily="34" charset="0"/>
              <a:buChar char="•"/>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अपने स्वास्थ्य का ध्यान कैसे रखती हैं? </a:t>
            </a:r>
          </a:p>
          <a:p>
            <a:pPr marL="170747" indent="-170747" rtl="0">
              <a:spcBef>
                <a:spcPts val="996"/>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डॉक्टर या नर्स के पास केवल तभी जाती हैं, जब आप बीमार महसूस करती हैं या </a:t>
            </a:r>
            <a:r>
              <a:rPr lang="hi-IN" sz="1200" b="0" i="0" u="none" strike="noStrike" noProof="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a:t>
            </a:r>
            <a:r>
              <a:rPr lang="en-C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कोई समस्या होती है? </a:t>
            </a:r>
          </a:p>
          <a:p>
            <a:pPr marL="170747" indent="-170747" rtl="0">
              <a:spcBef>
                <a:spcPts val="996"/>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बीमार न पड़ने के लिए पहले से ही कुछ करती हैं? </a:t>
            </a:r>
          </a:p>
          <a:p>
            <a:pPr marL="170747" indent="-170747" rtl="0">
              <a:spcBef>
                <a:spcPts val="996"/>
              </a:spcBef>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जानती हैं कि रोग की रोकथाम करने के लिए आप क्या कर सकती हैं? </a:t>
            </a:r>
            <a:b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br>
            <a:endParaRPr lang="en-AU" sz="1200" dirty="0">
              <a:solidFill>
                <a:srgbClr val="000000"/>
              </a:solidFill>
              <a:latin typeface="Nirmala UI" panose="020B0502040204020203" pitchFamily="34" charset="0"/>
              <a:ea typeface="Nirmala UI" panose="020B0502040204020203" pitchFamily="34" charset="0"/>
              <a:cs typeface="Nirmala UI" panose="020B0502040204020203" pitchFamily="34" charset="0"/>
            </a:endParaRPr>
          </a:p>
          <a:p>
            <a:pPr rtl="0"/>
            <a:r>
              <a:rPr lang="hi" sz="1200" b="0" i="1"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प्रस्तुतकर्ता ध्यान दें: संक्षिप्त चर्चा शुरू करने के लिए कुछ प्रश्न चुनें।</a:t>
            </a:r>
            <a:endParaRPr lang="en-AU" sz="1200" u="none"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4</a:t>
            </a:fld>
            <a:endParaRPr lang="en-AU"/>
          </a:p>
        </p:txBody>
      </p:sp>
    </p:spTree>
    <p:extLst>
      <p:ext uri="{BB962C8B-B14F-4D97-AF65-F5344CB8AC3E}">
        <p14:creationId xmlns:p14="http://schemas.microsoft.com/office/powerpoint/2010/main" val="80515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स्वास्थ्य जाँच क्या होती है?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कोई डॉक्टर या नर्स आपके स्थानीय क्लिनिक या स्वास्थ्य केंद्र में आपकी जाँच करता है, तो यह स्वास्थ्य जाँच होती है। वे विशेष साजो-सामान या उपकरणों का प्रयोग करके आपके लिए कुछ परीक्षण दे सकते हैं। </a:t>
            </a: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को जीपी या सामान्य चिकित्सक भी कहा जाता है। </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अपनी स्वास्थ्य जाँच कराने के लिए छह अच्छे कारण ये हैं।</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जाँच करना कि आप स्वस्थ और </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कुशल हैं </a:t>
            </a:r>
            <a:endParaRPr lang="en-US" b="1"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लंबे समय तक स्वस्थ और </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कुशल रहने में सहायता देना</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भविष्य में बीमार पड़ने से रोकने में सहायता देना</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सकुशल बने रहने के बारे में जानकारी देना, जैसे क्या व्यायाम करना चाहिए और क्या खाना चाहिए</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आवश्यकतानुसार आपका उपचार करना </a:t>
            </a:r>
          </a:p>
          <a:p>
            <a:pPr marL="227663" indent="-227663" rtl="0">
              <a:buFont typeface="+mj-lt"/>
              <a:buAutoNum type="arabicPeriod"/>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अपने डॉक्टर या नर्स से अपने स्वास्थ्य के बारे में कोई भी प्रश्न पूछने का अवसर देना।</a:t>
            </a:r>
            <a:endParaRPr lang="en-AU"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5</a:t>
            </a:fld>
            <a:endParaRPr lang="en-AU"/>
          </a:p>
        </p:txBody>
      </p:sp>
    </p:spTree>
    <p:extLst>
      <p:ext uri="{BB962C8B-B14F-4D97-AF65-F5344CB8AC3E}">
        <p14:creationId xmlns:p14="http://schemas.microsoft.com/office/powerpoint/2010/main" val="387449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कितने समय बाद स्वास्थ्य जाँचें कराते रहना चाहिए? </a:t>
            </a:r>
          </a:p>
          <a:p>
            <a:pPr rtl="0"/>
            <a:r>
              <a:rPr lang="hi" sz="1200" b="0" i="0" u="none" strike="noStrike" dirty="0">
                <a:latin typeface="Nirmala UI" panose="020B0502040204020203" pitchFamily="34" charset="0"/>
                <a:ea typeface="Nirmala UI" panose="020B0502040204020203" pitchFamily="34" charset="0"/>
                <a:cs typeface="Nirmala UI" panose="020B0502040204020203" pitchFamily="34" charset="0"/>
              </a:rPr>
              <a:t>आपको अपने डॉक्टर या नर्स के साथ वर्ष में एक बार स्वास्थ्य जाँच करवानी चाहिए। यदि आपको स्वस्थ महसूस हो, तो भी आपको यह करना चाहिए। जब आप नियमित रूप से स्वास्थ्य जाँचें कराती हैं, तो आपको स्वास्थ्य समस्याओं के बारे में जल्दी से जल्दी पता चल सकता है, इससे पहले कि स्थिति और भी बिगड़ जाए।</a:t>
            </a:r>
          </a:p>
          <a:p>
            <a:endParaRPr lang="en-AU" b="1" dirty="0">
              <a:latin typeface="Nirmala UI" panose="020B0502040204020203" pitchFamily="34" charset="0"/>
              <a:ea typeface="Nirmala UI" panose="020B0502040204020203" pitchFamily="34" charset="0"/>
              <a:cs typeface="Nirmala UI" panose="020B0502040204020203" pitchFamily="34" charset="0"/>
            </a:endParaRPr>
          </a:p>
          <a:p>
            <a:pPr defTabSz="910651" rtl="0">
              <a:defRPr/>
            </a:pPr>
            <a:r>
              <a:rPr lang="hi" sz="1200" b="1" i="0" u="none" strike="noStrike" dirty="0">
                <a:latin typeface="Nirmala UI" panose="020B0502040204020203" pitchFamily="34" charset="0"/>
                <a:ea typeface="Nirmala UI" panose="020B0502040204020203" pitchFamily="34" charset="0"/>
                <a:cs typeface="Nirmala UI" panose="020B0502040204020203" pitchFamily="34" charset="0"/>
              </a:rPr>
              <a:t>स्वास्थ्य जाँच में, डॉक्टर या नर्स आपसे इस बारे में पूछेंगे: </a:t>
            </a:r>
          </a:p>
          <a:p>
            <a:pPr marL="170747" indent="-170747" rtl="0">
              <a:buFont typeface="Arial" panose="020B0604020202020204" pitchFamily="34" charset="0"/>
              <a:buChar char="•"/>
            </a:pPr>
            <a:r>
              <a:rPr lang="hi" sz="1200" b="0" i="0" u="none" strike="noStrike" dirty="0">
                <a:latin typeface="Nirmala UI" panose="020B0502040204020203" pitchFamily="34" charset="0"/>
                <a:ea typeface="Nirmala UI" panose="020B0502040204020203" pitchFamily="34" charset="0"/>
                <a:cs typeface="Nirmala UI" panose="020B0502040204020203" pitchFamily="34" charset="0"/>
              </a:rPr>
              <a:t>अभी या पहले हुई कोई बीमारी या उपचार। इसे आपका मेडिकल इतिहास कहा जाता है </a:t>
            </a:r>
          </a:p>
          <a:p>
            <a:pPr marL="170747" indent="-170747" rtl="0">
              <a:buFont typeface="Arial" panose="020B0604020202020204" pitchFamily="34" charset="0"/>
              <a:buChar char="•"/>
            </a:pPr>
            <a:r>
              <a:rPr lang="hi" sz="1200" b="0" i="0" u="none" strike="noStrike" dirty="0">
                <a:latin typeface="Nirmala UI" panose="020B0502040204020203" pitchFamily="34" charset="0"/>
                <a:ea typeface="Nirmala UI" panose="020B0502040204020203" pitchFamily="34" charset="0"/>
                <a:cs typeface="Nirmala UI" panose="020B0502040204020203" pitchFamily="34" charset="0"/>
              </a:rPr>
              <a:t>आपके परिवार का मेडिकल इतिहास - आपकी माँ, पिता, भाई और बहन। यदि आपके परिवार में अन्य लोगों को कुछ तरह की बीमारियाँ हैं, तो ये स्वास्थ्य जाँचें और भी महत्वपूर्ण हो जाती हैं </a:t>
            </a:r>
          </a:p>
          <a:p>
            <a:pPr marL="170747" indent="-170747" rtl="0">
              <a:buFont typeface="Arial" panose="020B0604020202020204" pitchFamily="34" charset="0"/>
              <a:buChar char="•"/>
            </a:pPr>
            <a:r>
              <a:rPr lang="hi" sz="1200" b="0" i="0" u="none" strike="noStrike" dirty="0">
                <a:latin typeface="Nirmala UI" panose="020B0502040204020203" pitchFamily="34" charset="0"/>
                <a:ea typeface="Nirmala UI" panose="020B0502040204020203" pitchFamily="34" charset="0"/>
                <a:cs typeface="Nirmala UI" panose="020B0502040204020203" pitchFamily="34" charset="0"/>
              </a:rPr>
              <a:t>आप क्या खाती हैं, आप कितना व्यायाम करती हैं, और आप धूम्रपान या एल्कोहल का सेवन करती हैं या नहीं।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latin typeface="Nirmala UI" panose="020B0502040204020203" pitchFamily="34" charset="0"/>
                <a:ea typeface="Nirmala UI" panose="020B0502040204020203" pitchFamily="34" charset="0"/>
                <a:cs typeface="Nirmala UI" panose="020B0502040204020203" pitchFamily="34" charset="0"/>
              </a:rPr>
              <a:t>क्या सभी लोगों के लिए एक ही तरह की स्वास्थ्य जाँच की जाती है? </a:t>
            </a:r>
          </a:p>
          <a:p>
            <a:pPr rtl="0"/>
            <a:r>
              <a:rPr lang="hi" sz="1200" b="0" i="0" u="none" strike="noStrike" dirty="0">
                <a:latin typeface="Nirmala UI" panose="020B0502040204020203" pitchFamily="34" charset="0"/>
                <a:ea typeface="Nirmala UI" panose="020B0502040204020203" pitchFamily="34" charset="0"/>
                <a:cs typeface="Nirmala UI" panose="020B0502040204020203" pitchFamily="34" charset="0"/>
              </a:rPr>
              <a:t>नहीं। आपको अपने जीवन में अलग-अलग समय पर अलग-अलग स्वास्थ्य जाँचों या परीक्षणों की आवश्यकता होगी। ऐसा इसलिए है क्योंकि अलग-अलग आयु में आपके शरीर में अलग-अलग प्रभाव हो सकते हैं।</a:t>
            </a:r>
            <a:endParaRPr lang="en-AU"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latin typeface="Nirmala UI" panose="020B0502040204020203" pitchFamily="34" charset="0"/>
                <a:ea typeface="Nirmala UI" panose="020B0502040204020203" pitchFamily="34" charset="0"/>
                <a:cs typeface="Nirmala UI" panose="020B0502040204020203" pitchFamily="34" charset="0"/>
              </a:rPr>
              <a:t>आपके डॉक्टर या नर्स आपको बताएँगे कि आपको कौन से परीक्षणों की आवश्यकता है। </a:t>
            </a:r>
          </a:p>
          <a:p>
            <a:endParaRPr lang="en-AU" strike="sngStrike"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6</a:t>
            </a:fld>
            <a:endParaRPr lang="en-AU"/>
          </a:p>
        </p:txBody>
      </p:sp>
    </p:spTree>
    <p:extLst>
      <p:ext uri="{BB962C8B-B14F-4D97-AF65-F5344CB8AC3E}">
        <p14:creationId xmlns:p14="http://schemas.microsoft.com/office/powerpoint/2010/main" val="328074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मैं अपनी स्वास्थ्य जाँच के लिए जाती हूँ, तो मैं अपने डॉक्टर या नर्स से क्या बात कर सकती हूँ?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आपका डॉक्टर या नर्स आपसे उम्मीद करता है कि आप ऐसी किसी भी बात के बारे में चर्चा करें जो आपको चिंतित कर रही है। अगर आप कुछ भी नही कहती हैं, तो हो सकता है कि आपके डॉक्टर या नर्स को पता ही न चले कि आपको कोई समस्या है। </a:t>
            </a:r>
          </a:p>
          <a:p>
            <a:pPr lvl="0"/>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ऐसे सामान्य मुद्दों के बारे में बताया जा रहा है, जिनके विषय में आप अपने डॉक्टर या नर्स से बात कर सकती हैं:</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शरीर में कोई भी पीड़ा</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शौचालय जाने में कोई परेशानी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कैसा महसूस कर रही हैं; क्या आप काफी समय से दुखी या चिंतित हैं, आदि।</a:t>
            </a:r>
          </a:p>
          <a:p>
            <a:pPr marL="227663" indent="-227663" defTabSz="91065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पारिवारिक इतिहास, जैसे आपकी माँ या पिता को कोई स्वास्थ्य समस्या थी, उदाहरण के लिए दिल का दौरा पड़ना या कैंसर या अवसाद </a:t>
            </a:r>
          </a:p>
          <a:p>
            <a:pPr marL="227663" indent="-227663"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क्या खाती हैं, आप कितना व्यायाम करती हैं, और क्या आप धूम्रपान या एल्कोहल का सेवन करती हैं</a:t>
            </a:r>
          </a:p>
          <a:p>
            <a:pPr marL="227663" indent="-227663">
              <a:buFont typeface="+mj-lt"/>
              <a:buAutoNum type="arabicPeriod"/>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किस प्रकार के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कैंसरों की जाँच</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करानी चाहिए, इसके बारे में आपको अपने डॉक्टर या नर्स से भी बात करनी चाहिए।</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7</a:t>
            </a:fld>
            <a:endParaRPr lang="en-AU"/>
          </a:p>
        </p:txBody>
      </p:sp>
    </p:spTree>
    <p:extLst>
      <p:ext uri="{BB962C8B-B14F-4D97-AF65-F5344CB8AC3E}">
        <p14:creationId xmlns:p14="http://schemas.microsoft.com/office/powerpoint/2010/main" val="321355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कौन से कैंसर स्क्रीनिंग परीक्षण उपलब्ध हैं?</a:t>
            </a:r>
          </a:p>
          <a:p>
            <a:pPr defTabSz="91065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महिलाओं के लिए तीन कैंसर परीक्षण जाँचें उपलब्ध हैं: </a:t>
            </a:r>
          </a:p>
          <a:p>
            <a:pPr marL="227663" indent="-227663" defTabSz="910651" rtl="0">
              <a:buFontTx/>
              <a:buAutoNum type="arabicPeriod"/>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सर्विकल परीक्षण</a:t>
            </a:r>
          </a:p>
          <a:p>
            <a:pPr marL="227663" indent="-227663" defTabSz="910651" rtl="0">
              <a:buFontTx/>
              <a:buAutoNum type="arabicPeriod"/>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 परीक्षण</a:t>
            </a:r>
          </a:p>
          <a:p>
            <a:pPr marL="227663" indent="-227663" defTabSz="910651" rtl="0">
              <a:buFontTx/>
              <a:buAutoNum type="arabicPeriod"/>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आंत परीक्षण।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 परीक्षण कैंसर जैसी गंभीर बीमारियों का पता लगाने में सहायता करते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अपनी बीमारी का जल्दी पता चल जाता है, तो आपके ठीक होने की संभावना बेहतर रहती है।</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8</a:t>
            </a:fld>
            <a:endParaRPr lang="en-AU"/>
          </a:p>
        </p:txBody>
      </p:sp>
    </p:spTree>
    <p:extLst>
      <p:ext uri="{BB962C8B-B14F-4D97-AF65-F5344CB8AC3E}">
        <p14:creationId xmlns:p14="http://schemas.microsoft.com/office/powerpoint/2010/main" val="247868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गर्भ के निचले हिस्से के लिए एक परीक्षण।</a:t>
            </a:r>
          </a:p>
          <a:p>
            <a:endParaRPr lang="en-AU" dirty="0"/>
          </a:p>
        </p:txBody>
      </p:sp>
      <p:sp>
        <p:nvSpPr>
          <p:cNvPr id="4" name="Slide Number Placeholder 3"/>
          <p:cNvSpPr>
            <a:spLocks noGrp="1"/>
          </p:cNvSpPr>
          <p:nvPr>
            <p:ph type="sldNum" sz="quarter" idx="5"/>
          </p:nvPr>
        </p:nvSpPr>
        <p:spPr/>
        <p:txBody>
          <a:bodyPr/>
          <a:lstStyle/>
          <a:p>
            <a:fld id="{591282F4-E397-4492-BED6-01E477B2960A}" type="slidenum">
              <a:rPr lang="en-AU" smtClean="0"/>
              <a:t>9</a:t>
            </a:fld>
            <a:endParaRPr lang="en-AU"/>
          </a:p>
        </p:txBody>
      </p:sp>
    </p:spTree>
    <p:extLst>
      <p:ext uri="{BB962C8B-B14F-4D97-AF65-F5344CB8AC3E}">
        <p14:creationId xmlns:p14="http://schemas.microsoft.com/office/powerpoint/2010/main" val="71729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3596-89D9-A651-E239-BAC38A2C27F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82CCF35-59A3-89CD-0B51-762D35CAE533}"/>
              </a:ext>
            </a:extLst>
          </p:cNvPr>
          <p:cNvSpPr>
            <a:spLocks noGrp="1"/>
          </p:cNvSpPr>
          <p:nvPr>
            <p:ph type="dt" sz="half" idx="10"/>
          </p:nvPr>
        </p:nvSpPr>
        <p:spPr/>
        <p:txBody>
          <a:bodyPr/>
          <a:lstStyle/>
          <a:p>
            <a:fld id="{5D3162EA-73D7-43E5-8DFE-FF5BCA91F8D3}" type="datetimeFigureOut">
              <a:rPr lang="en-AU" smtClean="0"/>
              <a:t>19/09/2024</a:t>
            </a:fld>
            <a:endParaRPr lang="en-AU"/>
          </a:p>
        </p:txBody>
      </p:sp>
      <p:sp>
        <p:nvSpPr>
          <p:cNvPr id="4" name="Footer Placeholder 3">
            <a:extLst>
              <a:ext uri="{FF2B5EF4-FFF2-40B4-BE49-F238E27FC236}">
                <a16:creationId xmlns:a16="http://schemas.microsoft.com/office/drawing/2014/main" id="{C85409B5-50B0-D9FA-FF69-E6798E65D8F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F7C1A5F-517E-2AAA-42FC-1187088CCD6F}"/>
              </a:ext>
            </a:extLst>
          </p:cNvPr>
          <p:cNvSpPr>
            <a:spLocks noGrp="1"/>
          </p:cNvSpPr>
          <p:nvPr>
            <p:ph type="sldNum" sz="quarter" idx="12"/>
          </p:nvPr>
        </p:nvSpPr>
        <p:spPr/>
        <p:txBody>
          <a:bodyPr/>
          <a:lstStyle/>
          <a:p>
            <a:fld id="{5CBDDD13-8365-45FA-9CD1-B1B0D3004D9D}" type="slidenum">
              <a:rPr lang="en-AU" smtClean="0"/>
              <a:t>‹#›</a:t>
            </a:fld>
            <a:endParaRPr lang="en-AU"/>
          </a:p>
        </p:txBody>
      </p:sp>
    </p:spTree>
    <p:extLst>
      <p:ext uri="{BB962C8B-B14F-4D97-AF65-F5344CB8AC3E}">
        <p14:creationId xmlns:p14="http://schemas.microsoft.com/office/powerpoint/2010/main" val="4151909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D40506-9CC5-B37E-291A-A0A6224B3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8830E7-B19C-8EDE-E5F6-0BD4FC980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E2A100-3E49-D70E-CD4E-CF19970D3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3162EA-73D7-43E5-8DFE-FF5BCA91F8D3}" type="datetimeFigureOut">
              <a:rPr lang="en-AU" smtClean="0"/>
              <a:t>19/09/2024</a:t>
            </a:fld>
            <a:endParaRPr lang="en-AU"/>
          </a:p>
        </p:txBody>
      </p:sp>
      <p:sp>
        <p:nvSpPr>
          <p:cNvPr id="5" name="Footer Placeholder 4">
            <a:extLst>
              <a:ext uri="{FF2B5EF4-FFF2-40B4-BE49-F238E27FC236}">
                <a16:creationId xmlns:a16="http://schemas.microsoft.com/office/drawing/2014/main" id="{B2322DA0-630E-3001-ABBF-931BDDA72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F662F4C-BF67-5DAB-2F76-B73FA0EE1B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BDDD13-8365-45FA-9CD1-B1B0D3004D9D}" type="slidenum">
              <a:rPr lang="en-AU" smtClean="0"/>
              <a:t>‹#›</a:t>
            </a:fld>
            <a:endParaRPr lang="en-AU"/>
          </a:p>
        </p:txBody>
      </p:sp>
    </p:spTree>
    <p:extLst>
      <p:ext uri="{BB962C8B-B14F-4D97-AF65-F5344CB8AC3E}">
        <p14:creationId xmlns:p14="http://schemas.microsoft.com/office/powerpoint/2010/main" val="29006154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FB325D-2A43-08EF-78B3-C3A08FAC2730}"/>
              </a:ext>
            </a:extLst>
          </p:cNvPr>
          <p:cNvSpPr>
            <a:spLocks noGrp="1"/>
          </p:cNvSpPr>
          <p:nvPr>
            <p:ph type="title"/>
          </p:nvPr>
        </p:nvSpPr>
        <p:spPr/>
        <p:txBody>
          <a:bodyPr/>
          <a:lstStyle/>
          <a:p>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जाँचें </a:t>
            </a:r>
            <a:endParaRPr lang="en-AU" dirty="0">
              <a:latin typeface="Noto Sans Devanagari" panose="020B0502040504020204"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F820D68B-867C-9911-C91A-C0444C54B3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189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E8B5C1-8DD5-4BD6-7C35-01A2C96E096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E6C42CB-D7A1-DC2F-70B2-46C56863A5E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120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DB173A-C7B8-B97D-8E53-5A137540AB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2AA5A18-F405-142C-E9F2-5871B310DB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155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519056-C74F-511C-A050-E211810782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330475-ADFF-2AA9-EC9F-221A2AB2CF9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610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3C4FA0-F6B4-D80D-91E7-A93BBE86B2B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8F56954-47F8-1DC2-52AA-5266AF8CA2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2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6B39A6-1061-87CE-038A-4B5B1BD82F41}"/>
              </a:ext>
            </a:extLst>
          </p:cNvPr>
          <p:cNvSpPr>
            <a:spLocks noGrp="1"/>
          </p:cNvSpPr>
          <p:nvPr>
            <p:ph type="title"/>
          </p:nvPr>
        </p:nvSpPr>
        <p:spPr/>
        <p:txBody>
          <a:bodyPr/>
          <a:lstStyle/>
          <a:p>
            <a:pPr rtl="0"/>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स्तन जाँच परीक्षण</a:t>
            </a:r>
            <a:endParaRPr lang="hi" sz="44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64DEB61-CAD7-9299-770E-18FD46CCF8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521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758595-1AE0-37F2-64D3-1320E6CF553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4D3096A-BE34-F4A7-ED3A-E8859FF151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453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84136F-938B-CE48-9F06-085B1A7487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0985F49-94C4-9917-DA84-7DF87024CC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8107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0C6DF7-F079-1767-E7CD-2B6F3A30C3E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37CD293-E46B-A5AB-2789-A90D9F32E8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285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BF0B0C-0F26-185C-971D-CC2F22BEC5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59DF9A1-5F86-8A4E-97C3-DB3884F935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607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72365D-6EF5-E6F1-38CF-5FDAF4D10C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5D0923-97A4-5A00-31EA-5CA11FFB91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060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1D9B64-D649-F285-F0C5-C2F7E9C2E8A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47C306A-6FCB-5AAA-AC9D-03C73B07729C}"/>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115060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485502-DD57-2136-4F0C-4D65E6278622}"/>
              </a:ext>
            </a:extLst>
          </p:cNvPr>
          <p:cNvSpPr>
            <a:spLocks noGrp="1"/>
          </p:cNvSpPr>
          <p:nvPr>
            <p:ph type="title"/>
          </p:nvPr>
        </p:nvSpPr>
        <p:spPr/>
        <p:txBody>
          <a:bodyPr/>
          <a:lstStyle/>
          <a:p>
            <a:pPr rtl="0"/>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आंत्र कैंसर जाँच परीक्षण </a:t>
            </a:r>
            <a:endParaRPr lang="hi" sz="44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422BE4E-277E-593A-BE6E-3C0C7010A8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556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875F22-0B0A-5FCF-6AA6-A513E09FC7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1F9F607-6053-6B41-99B8-0BE47BE73C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58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9FBFEC-AEEE-7346-BE6F-58BA25C2D7F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6842005-318A-16EA-E6C6-3AB19B686F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2742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EAE7E2-BED3-0931-F079-92CE8EF64E3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2447CAB-3BF3-16DF-6993-C9C9539D43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3479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2CB770-B2A2-CE73-56A1-AFB662FC053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62669F2-D3D4-C5F8-03C7-5C2116D29A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458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737FD3-EAA6-749E-3C37-7FC5782C996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C186579-18C6-FC60-FBC5-0CC511CE23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7469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8E738F-014F-6233-F3DA-6F756D219080}"/>
              </a:ext>
            </a:extLst>
          </p:cNvPr>
          <p:cNvSpPr>
            <a:spLocks noGrp="1"/>
          </p:cNvSpPr>
          <p:nvPr>
            <p:ph type="title"/>
          </p:nvPr>
        </p:nvSpPr>
        <p:spPr/>
        <p:txBody>
          <a:bodyPr/>
          <a:lstStyle/>
          <a:p>
            <a:pPr rtl="0"/>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यौन स्वास्थ्य जाँचें </a:t>
            </a:r>
            <a:endParaRPr lang="hi" sz="44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3C014A2B-916D-4B16-A896-CFCEC315C87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620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C0D4D4-03EE-EAE4-C1EC-DF7664F6E42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3C1E861-7966-50C8-BA5F-7CC012C342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171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25AC95-6B04-2540-48C3-A291362767A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444F3A-7F85-551E-E807-E5D78514570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096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9EB5EF-4382-D40B-C960-6C6BA56A85D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1900EC6-D2B8-987D-107F-924E494A87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877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9B5199-8F62-411A-3FFA-CB8D20262F1F}"/>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F57650F-4662-0854-5247-99F604102D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9266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15EABF-6537-3F19-C2A9-5962D55110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765EF21-B7BD-AF69-9787-2D2CC69AAD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939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F48B4C-DE3C-F1C7-62A8-69B9DD7D53E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29320A-1681-7B48-6C0A-4590766003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76335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153938-74EB-920D-079E-4BA6D0FB1A02}"/>
              </a:ext>
            </a:extLst>
          </p:cNvPr>
          <p:cNvSpPr>
            <a:spLocks noGrp="1"/>
          </p:cNvSpPr>
          <p:nvPr>
            <p:ph type="title"/>
          </p:nvPr>
        </p:nvSpPr>
        <p:spPr/>
        <p:txBody>
          <a:bodyPr/>
          <a:lstStyle/>
          <a:p>
            <a:pPr rtl="0">
              <a:lnSpc>
                <a:spcPct val="100000"/>
              </a:lnSpc>
            </a:pPr>
            <a:r>
              <a:rPr lang="hi" sz="4400" b="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t> </a:t>
            </a:r>
            <a:r>
              <a:rPr lang="hi" sz="40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एपॉइंटमेंट लेना और अपने डॉक्टर के पास दिखाना</a:t>
            </a:r>
            <a:endParaRPr lang="hi" sz="44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AE0E5BD0-91AB-4C46-A05D-44DE9CEE244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33459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52D616-F534-5BE7-0918-D709B73CD85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302E302-C054-FD54-A27B-654A11128C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6387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195130-DE56-BFF2-2DCF-930FD4257F1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2CE619C-1B68-091E-FB78-A8268D3CC2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817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28DFF2-0DFE-6045-B48B-914B2016401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037355A-1897-2EE2-79D5-203919355C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7431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0E9584-884C-05D5-EA61-7FA593D2C26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E17FFFC-9FB9-4084-60B5-45D5E71EBE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81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5CE471-F496-230D-2C89-7A406AF885A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0E969C0-0949-410D-F8A7-A930F92166D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5740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1D5ACB-E0BD-B6D4-23DA-774455805010}"/>
              </a:ext>
            </a:extLst>
          </p:cNvPr>
          <p:cNvSpPr>
            <a:spLocks noGrp="1"/>
          </p:cNvSpPr>
          <p:nvPr>
            <p:ph type="title"/>
          </p:nvPr>
        </p:nvSpPr>
        <p:spPr/>
        <p:txBody>
          <a:bodyPr/>
          <a:lstStyle/>
          <a:p>
            <a:pPr rtl="0"/>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रखें…</a:t>
            </a:r>
            <a:r>
              <a:rPr lang="hi" sz="4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endParaRPr lang="hi" sz="4400"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7F664B4-BEF6-9466-E63E-FDD9075F4AD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2602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7C762E-D375-079D-B700-DCE82C85C039}"/>
              </a:ext>
            </a:extLst>
          </p:cNvPr>
          <p:cNvSpPr>
            <a:spLocks noGrp="1"/>
          </p:cNvSpPr>
          <p:nvPr>
            <p:ph type="title"/>
          </p:nvPr>
        </p:nvSpPr>
        <p:spPr/>
        <p:txBody>
          <a:bodyPr/>
          <a:lstStyle/>
          <a:p>
            <a:pPr rtl="0"/>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स्थानीय सेवाएँ </a:t>
            </a:r>
            <a:endParaRPr lang="hi" sz="4400" b="1"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BA39FC5-2EA9-CEC9-56F5-92A4339ABE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479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CD1690-D396-A2EC-A2E8-B567AB8FB5AE}"/>
              </a:ext>
            </a:extLst>
          </p:cNvPr>
          <p:cNvSpPr>
            <a:spLocks noGrp="1"/>
          </p:cNvSpPr>
          <p:nvPr>
            <p:ph type="title"/>
          </p:nvPr>
        </p:nvSpPr>
        <p:spPr/>
        <p:txBody>
          <a:bodyPr/>
          <a:lstStyle/>
          <a:p>
            <a:pPr algn="ctr" rtl="0"/>
            <a:r>
              <a:rPr lang="hi" sz="3700" b="1" i="0" u="none" strike="noStrike" kern="120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चलिए</a:t>
            </a:r>
            <a:endParaRPr lang="hi" sz="3700" b="1" i="0" u="none" strike="noStrike" kern="1200" dirty="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A2721B2-5C70-9725-B4A8-203F888284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7015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7964EE-95A6-8C38-2446-EB1D18C570D9}"/>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C1E9B2DE-29C7-0AE8-CF5B-958B2F79B7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844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856011-3722-F1A1-89F1-A3FE3D80AF8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0DB03BD-E420-5785-AA0D-AD06B7CC99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4896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8F5AA7-EAEE-7DEA-BB23-CAFA9D1E701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8363F88-4CCA-7951-4DF4-8413D0DF04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288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5F94BC-6663-9A7E-6FB0-FB9524C0067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A8C24E2-DB2E-DDA3-48D3-1585E637EC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070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1052BC-2DBD-41E9-3A7E-F046154DAF8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4428861-CFB2-8ED6-895E-3B416A8947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071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05D54F-AA12-A979-455F-7FBCC3543AA6}"/>
              </a:ext>
            </a:extLst>
          </p:cNvPr>
          <p:cNvSpPr>
            <a:spLocks noGrp="1"/>
          </p:cNvSpPr>
          <p:nvPr>
            <p:ph type="title"/>
          </p:nvPr>
        </p:nvSpPr>
        <p:spPr/>
        <p:txBody>
          <a:bodyPr/>
          <a:lstStyle/>
          <a:p>
            <a:pPr rtl="0"/>
            <a:r>
              <a:rPr lang="hi" sz="4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सर्विकल जाँच परीक्षण</a:t>
            </a:r>
            <a:endParaRPr lang="hi" sz="44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1F352CB-5275-328A-D721-E10828B3E0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98538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4902</Words>
  <Application>Microsoft Office PowerPoint</Application>
  <PresentationFormat>Widescreen</PresentationFormat>
  <Paragraphs>386</Paragraphs>
  <Slides>40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Aptos Display</vt:lpstr>
      <vt:lpstr>Arial</vt:lpstr>
      <vt:lpstr>Calibri</vt:lpstr>
      <vt:lpstr>Nirmala UI</vt:lpstr>
      <vt:lpstr>Noto Sans Devanagari</vt:lpstr>
      <vt:lpstr>Office Theme</vt:lpstr>
      <vt:lpstr>स्वास्थ्य जाँचें </vt:lpstr>
      <vt:lpstr>PowerPoint Presentation</vt:lpstr>
      <vt:lpstr>मेरा शरीर। मेरा स्वास्थ्य। स्वास्थ्य शिक्षण टूलकिट </vt:lpstr>
      <vt:lpstr>चलिए</vt:lpstr>
      <vt:lpstr>PowerPoint Presentation</vt:lpstr>
      <vt:lpstr>PowerPoint Presentation</vt:lpstr>
      <vt:lpstr>PowerPoint Presentation</vt:lpstr>
      <vt:lpstr>PowerPoint Presentation</vt:lpstr>
      <vt:lpstr>सर्विकल जाँच परीक्षण</vt:lpstr>
      <vt:lpstr>PowerPoint Presentation</vt:lpstr>
      <vt:lpstr>PowerPoint Presentation</vt:lpstr>
      <vt:lpstr>PowerPoint Presentation</vt:lpstr>
      <vt:lpstr>PowerPoint Presentation</vt:lpstr>
      <vt:lpstr>स्तन जाँच परीक्षण</vt:lpstr>
      <vt:lpstr>PowerPoint Presentation</vt:lpstr>
      <vt:lpstr>PowerPoint Presentation</vt:lpstr>
      <vt:lpstr>PowerPoint Presentation</vt:lpstr>
      <vt:lpstr>PowerPoint Presentation</vt:lpstr>
      <vt:lpstr>PowerPoint Presentation</vt:lpstr>
      <vt:lpstr>आंत्र कैंसर जाँच परीक्षण </vt:lpstr>
      <vt:lpstr>PowerPoint Presentation</vt:lpstr>
      <vt:lpstr>PowerPoint Presentation</vt:lpstr>
      <vt:lpstr>PowerPoint Presentation</vt:lpstr>
      <vt:lpstr>PowerPoint Presentation</vt:lpstr>
      <vt:lpstr>PowerPoint Presentation</vt:lpstr>
      <vt:lpstr>यौन स्वास्थ्य जाँचें </vt:lpstr>
      <vt:lpstr>PowerPoint Presentation</vt:lpstr>
      <vt:lpstr>PowerPoint Presentation</vt:lpstr>
      <vt:lpstr>PowerPoint Presentation</vt:lpstr>
      <vt:lpstr>PowerPoint Presentation</vt:lpstr>
      <vt:lpstr>PowerPoint Presentation</vt:lpstr>
      <vt:lpstr> एपॉइंटमेंट लेना और अपने डॉक्टर के पास दिखाना</vt:lpstr>
      <vt:lpstr>PowerPoint Presentation</vt:lpstr>
      <vt:lpstr>PowerPoint Presentation</vt:lpstr>
      <vt:lpstr>PowerPoint Presentation</vt:lpstr>
      <vt:lpstr>PowerPoint Presentation</vt:lpstr>
      <vt:lpstr>PowerPoint Presentation</vt:lpstr>
      <vt:lpstr>याद रखें… </vt:lpstr>
      <vt:lpstr>स्थानीय सेवाएँ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2024-08-20T01:06:37Z</dcterms:created>
  <dcterms:modified xsi:type="dcterms:W3CDTF">2024-09-19T00:16:38Z</dcterms:modified>
</cp:coreProperties>
</file>